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2" r:id="rId3"/>
  </p:sldMasterIdLst>
  <p:notesMasterIdLst>
    <p:notesMasterId r:id="rId46"/>
  </p:notesMasterIdLst>
  <p:sldIdLst>
    <p:sldId id="263" r:id="rId4"/>
    <p:sldId id="294" r:id="rId5"/>
    <p:sldId id="348" r:id="rId6"/>
    <p:sldId id="325" r:id="rId7"/>
    <p:sldId id="331" r:id="rId8"/>
    <p:sldId id="338" r:id="rId9"/>
    <p:sldId id="326" r:id="rId10"/>
    <p:sldId id="308" r:id="rId11"/>
    <p:sldId id="309" r:id="rId12"/>
    <p:sldId id="310" r:id="rId13"/>
    <p:sldId id="306" r:id="rId14"/>
    <p:sldId id="346" r:id="rId15"/>
    <p:sldId id="311" r:id="rId16"/>
    <p:sldId id="327" r:id="rId17"/>
    <p:sldId id="347" r:id="rId18"/>
    <p:sldId id="299" r:id="rId19"/>
    <p:sldId id="341" r:id="rId20"/>
    <p:sldId id="321" r:id="rId21"/>
    <p:sldId id="312" r:id="rId22"/>
    <p:sldId id="328" r:id="rId23"/>
    <p:sldId id="322" r:id="rId24"/>
    <p:sldId id="329" r:id="rId25"/>
    <p:sldId id="316" r:id="rId26"/>
    <p:sldId id="315" r:id="rId27"/>
    <p:sldId id="317" r:id="rId28"/>
    <p:sldId id="333" r:id="rId29"/>
    <p:sldId id="314" r:id="rId30"/>
    <p:sldId id="300" r:id="rId31"/>
    <p:sldId id="343" r:id="rId32"/>
    <p:sldId id="342" r:id="rId33"/>
    <p:sldId id="313" r:id="rId34"/>
    <p:sldId id="334" r:id="rId35"/>
    <p:sldId id="336" r:id="rId36"/>
    <p:sldId id="319" r:id="rId37"/>
    <p:sldId id="335" r:id="rId38"/>
    <p:sldId id="318" r:id="rId39"/>
    <p:sldId id="320" r:id="rId40"/>
    <p:sldId id="330" r:id="rId41"/>
    <p:sldId id="345" r:id="rId42"/>
    <p:sldId id="323" r:id="rId43"/>
    <p:sldId id="324" r:id="rId44"/>
    <p:sldId id="33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D4A6CD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17" autoAdjust="0"/>
    <p:restoredTop sz="94679"/>
  </p:normalViewPr>
  <p:slideViewPr>
    <p:cSldViewPr snapToGrid="0" snapToObjects="1">
      <p:cViewPr varScale="1">
        <p:scale>
          <a:sx n="158" d="100"/>
          <a:sy n="158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8493D-4EF8-4E47-8594-2030A64EC267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1C050-102E-5340-AB97-96674210A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Ignore the spatial relation between pixels. The networks are invariant to the order of the features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1C050-102E-5340-AB97-96674210AD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Training accuracy:</a:t>
            </a:r>
          </a:p>
          <a:p>
            <a:pPr lvl="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Testing Accuracy:  drop!</a:t>
            </a:r>
          </a:p>
          <a:p>
            <a:pPr lvl="0"/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f there is some group transformation on the input, there will not be any good accuracy. So we need to consider  the other model/ to construct the other network to produce invariant output, i.e., transform on the input will not affect the output </a:t>
            </a:r>
            <a:endParaRPr kumimoji="0" lang="en-US" sz="1200" b="0" i="0" u="none" strike="noStrike" kern="1200" cap="none" spc="0" normalizeH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1C050-102E-5340-AB97-96674210AD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8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When input have scale and rotation variation, cannot have</a:t>
            </a:r>
          </a:p>
          <a:p>
            <a:pPr lvl="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good results---need neural network that is able to produce group invariant output   </a:t>
            </a:r>
            <a:endParaRPr kumimoji="0" lang="en-US" sz="1200" b="0" i="0" u="none" strike="noStrike" kern="1200" cap="none" spc="0" normalizeH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1C050-102E-5340-AB97-96674210AD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27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have two group element g and g’, we can combine them by group product.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Add one plot. For group transformation, what is it looks like! For rotation on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R2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, translation on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R2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, what are they look like!</a:t>
            </a:r>
            <a:endParaRPr kumimoji="0" lang="en-US" sz="1200" b="0" i="0" u="none" strike="noStrike" kern="1200" cap="none" spc="0" normalizeH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1C050-102E-5340-AB97-96674210AD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9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homomorphism: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initially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translation</a:t>
            </a:r>
          </a:p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transformations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respect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endParaRPr lang="en-US" dirty="0"/>
          </a:p>
          <a:p>
            <a:r>
              <a:rPr lang="en-US" altLang="zh-CN" dirty="0"/>
              <a:t>Plot: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v,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pho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parameterized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rotation</a:t>
            </a:r>
            <a:r>
              <a:rPr lang="zh-CN" altLang="en-US" dirty="0"/>
              <a:t> </a:t>
            </a:r>
            <a:r>
              <a:rPr lang="en-US" altLang="zh-CN" dirty="0"/>
              <a:t>angle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vector.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rotate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again,</a:t>
            </a:r>
            <a:r>
              <a:rPr lang="zh-CN" altLang="en-US" dirty="0"/>
              <a:t> </a:t>
            </a:r>
            <a:r>
              <a:rPr lang="en-US" altLang="zh-CN" dirty="0"/>
              <a:t>say</a:t>
            </a:r>
            <a:r>
              <a:rPr lang="zh-CN" altLang="en-US" dirty="0"/>
              <a:t> </a:t>
            </a:r>
            <a:r>
              <a:rPr lang="en-US" altLang="zh-CN" dirty="0"/>
              <a:t>g’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rotation</a:t>
            </a:r>
            <a:r>
              <a:rPr lang="zh-CN" altLang="en-US" dirty="0"/>
              <a:t> </a:t>
            </a:r>
            <a:r>
              <a:rPr lang="en-US" altLang="zh-CN" dirty="0"/>
              <a:t>angle.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location.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 </a:t>
            </a:r>
            <a:r>
              <a:rPr lang="en-US" altLang="zh-CN" dirty="0"/>
              <a:t>parameterized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two.</a:t>
            </a:r>
            <a:endParaRPr lang="en-US" dirty="0"/>
          </a:p>
          <a:p>
            <a:r>
              <a:rPr lang="en-US" dirty="0"/>
              <a:t>If we have two group element g and g’, we can combine them by group product.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g, h is x, x’ translation. We have group action: g*h 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x+x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’= x’ translation first followed up with and x translation addition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 is the general linear group? take any v, within the vector space v, we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have,,,,,,,,,above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1C050-102E-5340-AB97-96674210AD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268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g, is like representation on the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fuction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, group acting on the spaces of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This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essentially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mean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that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we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can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transfer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this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group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structure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to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other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type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of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object,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we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are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not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limited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to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apply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group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product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to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a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group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element.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Now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we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can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stick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to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the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group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structure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by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letting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the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group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transform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the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other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type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of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the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object,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such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as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vectors.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Images.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When we transform the images, we need to talk about the left representation.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1C050-102E-5340-AB97-96674210AD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1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homomorphism: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initially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translation</a:t>
            </a:r>
          </a:p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transformations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respect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endParaRPr lang="en-US" dirty="0"/>
          </a:p>
          <a:p>
            <a:r>
              <a:rPr lang="en-US" altLang="zh-CN" dirty="0"/>
              <a:t>Plot: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v,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pho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parameterized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rotation</a:t>
            </a:r>
            <a:r>
              <a:rPr lang="zh-CN" altLang="en-US" dirty="0"/>
              <a:t> </a:t>
            </a:r>
            <a:r>
              <a:rPr lang="en-US" altLang="zh-CN" dirty="0"/>
              <a:t>angle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vector.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rotate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again,</a:t>
            </a:r>
            <a:r>
              <a:rPr lang="zh-CN" altLang="en-US" dirty="0"/>
              <a:t> </a:t>
            </a:r>
            <a:r>
              <a:rPr lang="en-US" altLang="zh-CN" dirty="0"/>
              <a:t>say</a:t>
            </a:r>
            <a:r>
              <a:rPr lang="zh-CN" altLang="en-US" dirty="0"/>
              <a:t> </a:t>
            </a:r>
            <a:r>
              <a:rPr lang="en-US" altLang="zh-CN" dirty="0"/>
              <a:t>g’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rotation</a:t>
            </a:r>
            <a:r>
              <a:rPr lang="zh-CN" altLang="en-US" dirty="0"/>
              <a:t> </a:t>
            </a:r>
            <a:r>
              <a:rPr lang="en-US" altLang="zh-CN" dirty="0"/>
              <a:t>angle.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location.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 </a:t>
            </a:r>
            <a:r>
              <a:rPr lang="en-US" altLang="zh-CN" dirty="0"/>
              <a:t>parameterized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two.</a:t>
            </a:r>
            <a:endParaRPr lang="en-US" dirty="0"/>
          </a:p>
          <a:p>
            <a:r>
              <a:rPr lang="en-US" dirty="0"/>
              <a:t>If we have two group element g and g’, we can combine them by group product.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g, h is x, x’ translation. We have group action: g*h 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x+x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’= x’ translation first followed up with and x translation addition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 is the general linear group? take any v, within the vector space v, we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have,,,,,,,,,above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1C050-102E-5340-AB97-96674210AD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747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四个旋转做好了 为什么还要考虑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SE2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，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since filter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roated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by 45 is not well-defined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1C050-102E-5340-AB97-96674210AD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03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432FF"/>
                </a:solidFill>
              </a:rPr>
              <a:t>Sample complexity Analysis: </a:t>
            </a:r>
            <a:r>
              <a:rPr lang="en-US" sz="1200" dirty="0" err="1">
                <a:solidFill>
                  <a:srgbClr val="0432FF"/>
                </a:solidFill>
              </a:rPr>
              <a:t>e.g</a:t>
            </a:r>
            <a:r>
              <a:rPr lang="en-US" sz="1200" dirty="0">
                <a:solidFill>
                  <a:srgbClr val="0432FF"/>
                </a:solidFill>
              </a:rPr>
              <a:t> if want to reach same results, need to theoretically explain why we have these improvement: how much training sample can get the same accuracy </a:t>
            </a:r>
            <a:br>
              <a:rPr lang="en-US" sz="1200" dirty="0">
                <a:solidFill>
                  <a:srgbClr val="0432FF"/>
                </a:solidFill>
              </a:rPr>
            </a:br>
            <a:r>
              <a:rPr lang="en-US" sz="1200" dirty="0">
                <a:solidFill>
                  <a:srgbClr val="0432FF"/>
                </a:solidFill>
              </a:rPr>
              <a:t>Implicit Bias: Now we have a model, but we don’t know what the model will be converged to after the training---</a:t>
            </a:r>
            <a:r>
              <a:rPr lang="en-US" altLang="zh-CN" sz="1200" dirty="0">
                <a:solidFill>
                  <a:srgbClr val="0432FF"/>
                </a:solidFill>
              </a:rPr>
              <a:t>paper Wei review:</a:t>
            </a:r>
            <a:br>
              <a:rPr lang="en-US" altLang="zh-CN" sz="1200" dirty="0">
                <a:solidFill>
                  <a:srgbClr val="0432FF"/>
                </a:solidFill>
              </a:rPr>
            </a:br>
            <a:r>
              <a:rPr lang="en-US" altLang="zh-CN" sz="1200" dirty="0">
                <a:solidFill>
                  <a:srgbClr val="0432FF"/>
                </a:solidFill>
              </a:rPr>
              <a:t>Wei has some analysis, but still in a simple setting---linear model</a:t>
            </a:r>
            <a:br>
              <a:rPr lang="en-US" altLang="zh-CN" sz="1200" dirty="0">
                <a:solidFill>
                  <a:srgbClr val="0432FF"/>
                </a:solidFill>
              </a:rPr>
            </a:br>
            <a:r>
              <a:rPr lang="en-US" altLang="zh-CN" sz="1200" dirty="0">
                <a:solidFill>
                  <a:srgbClr val="0432FF"/>
                </a:solidFill>
              </a:rPr>
              <a:t>e.g. what if non-linear model?</a:t>
            </a:r>
          </a:p>
          <a:p>
            <a:r>
              <a:rPr lang="en-US" altLang="zh-CN" sz="1200" dirty="0">
                <a:solidFill>
                  <a:srgbClr val="0432FF"/>
                </a:solidFill>
              </a:rPr>
              <a:t>sample</a:t>
            </a:r>
            <a:br>
              <a:rPr lang="en-US" altLang="zh-CN" sz="1200" dirty="0">
                <a:solidFill>
                  <a:srgbClr val="0432FF"/>
                </a:solidFill>
              </a:rPr>
            </a:br>
            <a:br>
              <a:rPr lang="en-US" altLang="zh-CN" sz="1200" dirty="0">
                <a:solidFill>
                  <a:srgbClr val="0432FF"/>
                </a:solidFill>
              </a:rPr>
            </a:br>
            <a:r>
              <a:rPr lang="en-US" altLang="zh-CN" sz="1200" dirty="0">
                <a:solidFill>
                  <a:srgbClr val="0432FF"/>
                </a:solidFill>
              </a:rPr>
              <a:t>Equivariant model in scientific computing: fluid mechanics ---turbulence closure model, the scale that cannot be resolved, we use ML to learn. If grid is smaller, we have higher resolution of the image of the fluid(e.g., </a:t>
            </a:r>
            <a:r>
              <a:rPr lang="en-US" altLang="zh-CN" sz="1200" dirty="0" err="1">
                <a:solidFill>
                  <a:srgbClr val="0432FF"/>
                </a:solidFill>
              </a:rPr>
              <a:t>2d</a:t>
            </a:r>
            <a:r>
              <a:rPr lang="en-US" altLang="zh-CN" sz="1200" dirty="0">
                <a:solidFill>
                  <a:srgbClr val="0432FF"/>
                </a:solidFill>
              </a:rPr>
              <a:t>),  1024 </a:t>
            </a:r>
            <a:r>
              <a:rPr lang="en-US" altLang="zh-CN" sz="1200" dirty="0" err="1">
                <a:solidFill>
                  <a:srgbClr val="0432FF"/>
                </a:solidFill>
              </a:rPr>
              <a:t>v.s</a:t>
            </a:r>
            <a:r>
              <a:rPr lang="en-US" altLang="zh-CN" sz="1200" dirty="0">
                <a:solidFill>
                  <a:srgbClr val="0432FF"/>
                </a:solidFill>
              </a:rPr>
              <a:t>. 64 grid-----how do we resolve a </a:t>
            </a:r>
            <a:r>
              <a:rPr lang="en-US" altLang="zh-CN" sz="1200" dirty="0" err="1">
                <a:solidFill>
                  <a:srgbClr val="0432FF"/>
                </a:solidFill>
              </a:rPr>
              <a:t>64x64</a:t>
            </a:r>
            <a:r>
              <a:rPr lang="en-US" altLang="zh-CN" sz="1200" dirty="0">
                <a:solidFill>
                  <a:srgbClr val="0432FF"/>
                </a:solidFill>
              </a:rPr>
              <a:t> grid of fluid to a </a:t>
            </a:r>
            <a:r>
              <a:rPr lang="en-US" altLang="zh-CN" sz="1200" dirty="0" err="1">
                <a:solidFill>
                  <a:srgbClr val="0432FF"/>
                </a:solidFill>
              </a:rPr>
              <a:t>1024x1024</a:t>
            </a:r>
            <a:r>
              <a:rPr lang="en-US" altLang="zh-CN" sz="1200" dirty="0">
                <a:solidFill>
                  <a:srgbClr val="0432FF"/>
                </a:solidFill>
              </a:rPr>
              <a:t>. Need to model each points on the grid as a tensor, so rotation of the fluid cannot be the trivial rotation of image, it is rotation of the matrix of each tensor, which is a group action not left regular representation.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1C050-102E-5340-AB97-96674210AD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1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90353-90B3-CE47-850F-F2D27DF3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91143C-973E-694D-A1F1-65B8B9137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D55DC-1871-0F49-8A2D-D9338AAE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59C2-C19F-684F-B71C-D383807B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9754C-B3C6-A441-BEB3-629AC3CD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7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4D53-9821-C745-AB6D-EF725E2DC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312A9-0522-594F-AC25-A745BA9FB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1234B-5816-2441-B9AA-7D1864A6C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DF39-E1F8-F54F-802B-0B234824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217EC-FD27-4C44-9CF9-DCC96AD3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E904D-CBDF-844B-B45F-B70D607FD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7D35F-FB1F-1A4A-9D50-FB4041BC9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8A0E9-706D-554D-ADA6-EA482EA40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259B1-9A6B-5240-ACD8-05EB5FFE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24676-2954-F14D-8EF0-15DEFFE6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6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254C4D-8EE6-E548-860B-A115E0F82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023" y="5523470"/>
            <a:ext cx="8489199" cy="914400"/>
          </a:xfrm>
          <a:prstGeom prst="rect">
            <a:avLst/>
          </a:prstGeom>
        </p:spPr>
        <p:txBody>
          <a:bodyPr/>
          <a:lstStyle>
            <a:lvl1pPr>
              <a:defRPr sz="33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878054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046DE1-C9A3-3520-E524-1B05745B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90BE67-87AE-5314-4DCC-B0581164D2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618488"/>
            <a:ext cx="10945812" cy="38770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8911C3E-8ECF-E96B-701A-78BEC6165D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086E72-2E76-EECD-F98B-CD9239B503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855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 col_Text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0DFB12-91D2-CC56-9D96-1D1B198D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081EB6-3C00-7E63-6E1C-A75965FAD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936" y="1618488"/>
            <a:ext cx="6547104" cy="38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E7A3AE-D618-DB92-FCFD-84D702DBCB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97496" y="1619250"/>
            <a:ext cx="4187825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F5A5B40C-3856-E50D-BF51-7A35D9AC48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E561383-AD4A-F1CC-93AA-CF3EA99078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92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 col_Text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75FB63-CD60-BF65-E6F1-BED98AB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3C2378-6944-6960-8576-BE652653F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618488"/>
            <a:ext cx="6548437" cy="38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094B6108-47C6-4EA7-8D9A-C01CCBC9F56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397496" y="1618488"/>
            <a:ext cx="418795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D49EC406-288B-381A-6861-36E21BF9D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58629-09FD-200D-0D2C-9959587A2B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6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23988B-759D-B492-9C5B-1F21624F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62634B-E700-D8E2-1ACB-12290ADAA3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238" y="1618488"/>
            <a:ext cx="10945812" cy="387705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12106563-10D8-C08C-CE7A-5DC556AB9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D38468-6517-65F3-FB51-C81E09171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53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C5A08C-A908-240B-911E-D96D988D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38835627-8C4F-213C-A604-A74D98E4E950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30238" y="1618488"/>
            <a:ext cx="1094581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448DC60-AE9D-0ED6-E996-6081EAA3A4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751B9-5920-BA8B-EB67-964451952C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4572E6-3F53-D12A-2F4D-5C6E3185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D7F62CC9-AC31-A2A3-D038-794CACC4C2F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30238" y="1618488"/>
            <a:ext cx="1094581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16806E8-40A3-CAD4-0303-D372F13003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482301-ECFD-2522-0C41-BF4CBDC167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48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ock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CFC7A-8C3F-260E-EDB1-96B00AE65D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DD29D99E-69EB-AA4D-BFC5-F52CB8D29A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7B8525-0552-68C4-0020-7CD438DC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5685DD-1913-78A8-2B77-ED0CDF0C9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36" y="1485900"/>
            <a:ext cx="9802368" cy="38065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45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BA40-4637-A64F-B064-51342666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68DBE-590E-734F-A60A-BEBF2F03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CC7AD-2138-DF41-88E8-049750BC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C3728-6CEB-0542-94FF-126945F3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A0A4B-F101-1940-B2C7-9B843D18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40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ADCD-8333-D948-B326-DDD0BB9B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B7239-7712-1E44-9322-7A6DDDE32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6B8EF-16AB-A744-8B20-AA3C89EF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B4A0E-6D65-8B48-9EDB-27ECCF01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C8EF-46CC-FD49-B4F8-A8CBBF0B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8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DCBD-C081-064D-AEBB-0DEC195F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29446-A499-A249-ABCA-AF507854A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22B68-B190-1745-9427-F55791ABF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81306-2F64-4149-BFE1-B4160511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0D45C-DE33-734B-ADF2-3C09546B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F9E13-A4F9-7741-8451-09000260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3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7CE8-171A-A24E-89FE-C1E0E9BC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736C-7696-404A-A8E0-2A2A48ADA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AF3E8-5334-0C45-B253-4F8A285C5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AB07A-71EB-1D48-BFBC-477280F2B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91A98-AA3D-394B-BF65-BEBCFC0B2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6089E-2E07-6641-894E-67F2243A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D5FD5-91FB-AA49-97CB-B0A1EFF4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0E3A9-3C08-B141-8DB1-8C3A4038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19E08-5FDD-8F40-B83E-54F92342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597ED-9BC6-564D-B805-9BE9D547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2E95C-FBE8-F04D-A94C-B3EF456A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A86DF-EA7C-5948-B9DB-3FEBC453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50B24-0095-6A41-96EB-BA570842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B96D1F-C772-1A48-9197-7DCC3DF4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1F45A-55B8-2D48-B9E8-538C6949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1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162B7-F9E5-214C-83BA-7799084D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1C743-AAAA-A340-B045-940790DB0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90CAA-F397-384A-B03B-423444B3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B476E-01AD-4646-9DAF-22C80DAB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A1FF6-66D8-BC4E-A75B-C32DA679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54399-38E8-3045-B72A-3DD68F33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0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7714-380B-464B-9B1F-A84C9090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0D3C4-51F7-414F-BCA4-90CBC4DDD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E2C47-E4D2-2648-8E82-8391C533D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1692F-5193-FA4B-A708-7696476A1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BC761-9E38-1647-9910-666FEA1C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59E4C-CA2A-324C-81E1-A8684780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2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FE2AE-ACB5-E246-AD53-69444804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46735-97A4-C94C-B518-7F538725F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2083A-CAF6-C140-BBA5-1585340B37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C8016-C7BF-E943-9503-912A23DA3FED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E82F9-80A2-9349-AB20-4E1F3EBED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F3C15-2AFE-4A48-86B1-D564ED350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8E4F7-AE7D-EC43-A419-DC697BB8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2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Massachusetts Amherst">
            <a:extLst>
              <a:ext uri="{FF2B5EF4-FFF2-40B4-BE49-F238E27FC236}">
                <a16:creationId xmlns:a16="http://schemas.microsoft.com/office/drawing/2014/main" id="{72FA5808-4AEF-DE46-97D3-AADFDE4C1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3048" y="352382"/>
            <a:ext cx="1960471" cy="781203"/>
          </a:xfrm>
          <a:prstGeom prst="rect">
            <a:avLst/>
          </a:prstGeom>
        </p:spPr>
      </p:pic>
      <p:pic>
        <p:nvPicPr>
          <p:cNvPr id="7" name="Picture 6" descr="View of campus pond with trees and buildings around.">
            <a:extLst>
              <a:ext uri="{FF2B5EF4-FFF2-40B4-BE49-F238E27FC236}">
                <a16:creationId xmlns:a16="http://schemas.microsoft.com/office/drawing/2014/main" id="{C4E73E13-C016-A540-8C92-39E918963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507524"/>
            <a:ext cx="12191999" cy="5350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651DA-BA2F-1140-AADB-B43B15659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4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57514-0BB0-B19E-7766-6990A73E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959C8A-286A-AC77-588C-D3F9E6DEB090}"/>
              </a:ext>
            </a:extLst>
          </p:cNvPr>
          <p:cNvCxnSpPr/>
          <p:nvPr userDrawn="1"/>
        </p:nvCxnSpPr>
        <p:spPr>
          <a:xfrm>
            <a:off x="11018520" y="6300216"/>
            <a:ext cx="0" cy="201168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78C341-83D7-4D2E-AFB2-59EC89B4D7BF}"/>
              </a:ext>
            </a:extLst>
          </p:cNvPr>
          <p:cNvSpPr/>
          <p:nvPr userDrawn="1"/>
        </p:nvSpPr>
        <p:spPr>
          <a:xfrm>
            <a:off x="0" y="5907024"/>
            <a:ext cx="12198096" cy="59635"/>
          </a:xfrm>
          <a:prstGeom prst="rect">
            <a:avLst/>
          </a:prstGeom>
          <a:solidFill>
            <a:srgbClr val="910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1DBE3E3-2AB5-B123-74ED-FA68CAEFC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6500" t="15994" r="9563" b="17028"/>
          <a:stretch/>
        </p:blipFill>
        <p:spPr>
          <a:xfrm>
            <a:off x="429768" y="6135624"/>
            <a:ext cx="1371843" cy="54864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3D96EA-21B0-A7C1-F8E9-35D8BE11C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0945368" cy="3877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A1D41-22DB-F258-73A6-F4EADF4A2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7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8A233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10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1.png"/><Relationship Id="rId3" Type="http://schemas.openxmlformats.org/officeDocument/2006/relationships/image" Target="../media/image48.png"/><Relationship Id="rId21" Type="http://schemas.openxmlformats.org/officeDocument/2006/relationships/image" Target="../media/image54.pn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15" Type="http://schemas.openxmlformats.org/officeDocument/2006/relationships/image" Target="../media/image410.png"/><Relationship Id="rId19" Type="http://schemas.openxmlformats.org/officeDocument/2006/relationships/image" Target="../media/image52.png"/><Relationship Id="rId2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1.png"/><Relationship Id="rId3" Type="http://schemas.openxmlformats.org/officeDocument/2006/relationships/image" Target="../media/image57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7" Type="http://schemas.openxmlformats.org/officeDocument/2006/relationships/image" Target="../media/image50.png"/><Relationship Id="rId2" Type="http://schemas.openxmlformats.org/officeDocument/2006/relationships/image" Target="../media/image56.png"/><Relationship Id="rId16" Type="http://schemas.openxmlformats.org/officeDocument/2006/relationships/image" Target="../media/image4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410.png"/><Relationship Id="rId19" Type="http://schemas.openxmlformats.org/officeDocument/2006/relationships/image" Target="../media/image62.png"/><Relationship Id="rId4" Type="http://schemas.openxmlformats.org/officeDocument/2006/relationships/image" Target="../media/image58.png"/><Relationship Id="rId22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9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8.png"/><Relationship Id="rId21" Type="http://schemas.openxmlformats.org/officeDocument/2006/relationships/image" Target="../media/image79.png"/><Relationship Id="rId7" Type="http://schemas.openxmlformats.org/officeDocument/2006/relationships/image" Target="../media/image69.png"/><Relationship Id="rId12" Type="http://schemas.openxmlformats.org/officeDocument/2006/relationships/image" Target="../media/image58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48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0.png"/><Relationship Id="rId11" Type="http://schemas.openxmlformats.org/officeDocument/2006/relationships/image" Target="../media/image57.png"/><Relationship Id="rId24" Type="http://schemas.openxmlformats.org/officeDocument/2006/relationships/image" Target="../media/image82.png"/><Relationship Id="rId5" Type="http://schemas.openxmlformats.org/officeDocument/2006/relationships/image" Target="../media/image50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72.png"/><Relationship Id="rId19" Type="http://schemas.openxmlformats.org/officeDocument/2006/relationships/image" Target="../media/image77.png"/><Relationship Id="rId4" Type="http://schemas.openxmlformats.org/officeDocument/2006/relationships/image" Target="../media/image49.png"/><Relationship Id="rId9" Type="http://schemas.openxmlformats.org/officeDocument/2006/relationships/image" Target="../media/image71.png"/><Relationship Id="rId14" Type="http://schemas.openxmlformats.org/officeDocument/2006/relationships/image" Target="../media/image60.png"/><Relationship Id="rId22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0.png"/><Relationship Id="rId5" Type="http://schemas.openxmlformats.org/officeDocument/2006/relationships/image" Target="../media/image87.png"/><Relationship Id="rId4" Type="http://schemas.openxmlformats.org/officeDocument/2006/relationships/image" Target="../media/image6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8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7.png"/><Relationship Id="rId7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E0CE-5E37-8F43-B974-601EDB34A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74" y="980863"/>
            <a:ext cx="10626051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Equivariant Convolutional Networks</a:t>
            </a:r>
            <a:br>
              <a:rPr lang="en-US" sz="4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 and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25B59-D71B-8A43-BABD-C84B81D12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852" y="4100599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/>
              <a:t>Shaoxuan Chen</a:t>
            </a:r>
          </a:p>
          <a:p>
            <a:r>
              <a:rPr lang="en-US" sz="2000" dirty="0"/>
              <a:t>Department of Mathematics and Statistics, UMass-Amherst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001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509FDC-709F-C830-A8C8-3162386512C3}"/>
                  </a:ext>
                </a:extLst>
              </p:cNvPr>
              <p:cNvSpPr txBox="1"/>
              <p:nvPr/>
            </p:nvSpPr>
            <p:spPr>
              <a:xfrm>
                <a:off x="378182" y="705559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>
                    <a:solidFill>
                      <a:srgbClr val="0432FF"/>
                    </a:solidFill>
                    <a:latin typeface="+mj-lt"/>
                  </a:defRPr>
                </a:lvl1pPr>
              </a:lstStyle>
              <a:p>
                <a:r>
                  <a:rPr lang="en-US" altLang="zh-CN" dirty="0"/>
                  <a:t>1.2 Translation Group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,+)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509FDC-709F-C830-A8C8-316238651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82" y="705559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l="-1500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84AEB8-1012-0210-BC11-FC047056D7CA}"/>
                  </a:ext>
                </a:extLst>
              </p:cNvPr>
              <p:cNvSpPr txBox="1"/>
              <p:nvPr/>
            </p:nvSpPr>
            <p:spPr>
              <a:xfrm>
                <a:off x="378182" y="1141135"/>
                <a:ext cx="87622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Consist of all translation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equipped with </a:t>
                </a:r>
                <a:r>
                  <a:rPr lang="en-US" dirty="0">
                    <a:solidFill>
                      <a:srgbClr val="FF0000"/>
                    </a:solidFill>
                  </a:rPr>
                  <a:t>group product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FF0000"/>
                    </a:solidFill>
                  </a:rPr>
                  <a:t>group inverse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84AEB8-1012-0210-BC11-FC047056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82" y="1141135"/>
                <a:ext cx="8762270" cy="646331"/>
              </a:xfrm>
              <a:prstGeom prst="rect">
                <a:avLst/>
              </a:prstGeom>
              <a:blipFill>
                <a:blip r:embed="rId4"/>
                <a:stretch>
                  <a:fillRect l="-579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A1C34D-6501-2174-7F48-F1C6C71288AE}"/>
                  </a:ext>
                </a:extLst>
              </p:cNvPr>
              <p:cNvSpPr txBox="1"/>
              <p:nvPr/>
            </p:nvSpPr>
            <p:spPr>
              <a:xfrm>
                <a:off x="2185478" y="1743677"/>
                <a:ext cx="6096000" cy="1223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b="0" dirty="0">
                    <a:solidFill>
                      <a:srgbClr val="FF0000"/>
                    </a:solidFill>
                  </a:rPr>
                  <a:t>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A1C34D-6501-2174-7F48-F1C6C7128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478" y="1743677"/>
                <a:ext cx="6096000" cy="1223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F8D866F-1C2A-EC4F-3136-BCEAFA930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190" y="4256968"/>
            <a:ext cx="1238206" cy="1895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B3D0BB-F2E3-FB01-BA46-4E3C5E353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399" y="2942598"/>
            <a:ext cx="1238206" cy="1895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C78D43-70F0-842F-BBD7-57330C34E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809" y="3713877"/>
            <a:ext cx="1238206" cy="18954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65E08B-7480-78D5-5A00-A5C8D7667727}"/>
              </a:ext>
            </a:extLst>
          </p:cNvPr>
          <p:cNvSpPr txBox="1"/>
          <p:nvPr/>
        </p:nvSpPr>
        <p:spPr>
          <a:xfrm>
            <a:off x="3581993" y="3549027"/>
            <a:ext cx="1831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translation by 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E79D7-2929-530D-0555-63FD1E3980C6}"/>
              </a:ext>
            </a:extLst>
          </p:cNvPr>
          <p:cNvSpPr txBox="1"/>
          <p:nvPr/>
        </p:nvSpPr>
        <p:spPr>
          <a:xfrm>
            <a:off x="7455682" y="3570208"/>
            <a:ext cx="1831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translation by g’</a:t>
            </a: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4FB18AD1-1E48-3C69-B21F-8C9A1774A486}"/>
              </a:ext>
            </a:extLst>
          </p:cNvPr>
          <p:cNvSpPr/>
          <p:nvPr/>
        </p:nvSpPr>
        <p:spPr>
          <a:xfrm rot="10244554">
            <a:off x="3864122" y="4357275"/>
            <a:ext cx="5281230" cy="1760375"/>
          </a:xfrm>
          <a:prstGeom prst="arc">
            <a:avLst>
              <a:gd name="adj1" fmla="val 11218825"/>
              <a:gd name="adj2" fmla="val 21503594"/>
            </a:avLst>
          </a:prstGeom>
          <a:ln>
            <a:solidFill>
              <a:schemeClr val="tx1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3547C59-8228-7A0A-675E-A7BA721BA064}"/>
              </a:ext>
            </a:extLst>
          </p:cNvPr>
          <p:cNvSpPr/>
          <p:nvPr/>
        </p:nvSpPr>
        <p:spPr>
          <a:xfrm rot="11408559" flipV="1">
            <a:off x="6403492" y="3939235"/>
            <a:ext cx="2809044" cy="948460"/>
          </a:xfrm>
          <a:prstGeom prst="arc">
            <a:avLst>
              <a:gd name="adj1" fmla="val 11539686"/>
              <a:gd name="adj2" fmla="val 19653896"/>
            </a:avLst>
          </a:prstGeom>
          <a:ln>
            <a:solidFill>
              <a:schemeClr val="tx1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23261CD6-A06A-7B19-1CE0-3E3149E7DE99}"/>
              </a:ext>
            </a:extLst>
          </p:cNvPr>
          <p:cNvSpPr/>
          <p:nvPr/>
        </p:nvSpPr>
        <p:spPr>
          <a:xfrm rot="10244554" flipV="1">
            <a:off x="3821839" y="3920310"/>
            <a:ext cx="1896325" cy="563957"/>
          </a:xfrm>
          <a:prstGeom prst="arc">
            <a:avLst>
              <a:gd name="adj1" fmla="val 11539686"/>
              <a:gd name="adj2" fmla="val 21503594"/>
            </a:avLst>
          </a:prstGeom>
          <a:ln>
            <a:solidFill>
              <a:schemeClr val="tx1"/>
            </a:solidFill>
            <a:head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3EEBC4-7ED8-9199-293E-D758B26C569D}"/>
                  </a:ext>
                </a:extLst>
              </p:cNvPr>
              <p:cNvSpPr txBox="1"/>
              <p:nvPr/>
            </p:nvSpPr>
            <p:spPr>
              <a:xfrm>
                <a:off x="5180485" y="5660025"/>
                <a:ext cx="21453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solidFill>
                      <a:schemeClr val="accent1"/>
                    </a:solidFill>
                  </a:rPr>
                  <a:t>translation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sz="1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6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3EEBC4-7ED8-9199-293E-D758B26C5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485" y="5660025"/>
                <a:ext cx="2145348" cy="338554"/>
              </a:xfrm>
              <a:prstGeom prst="rect">
                <a:avLst/>
              </a:prstGeom>
              <a:blipFill>
                <a:blip r:embed="rId7"/>
                <a:stretch>
                  <a:fillRect l="-170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38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BE3C9C-47EB-88CB-D44B-733C46CDC74A}"/>
                  </a:ext>
                </a:extLst>
              </p:cNvPr>
              <p:cNvSpPr txBox="1"/>
              <p:nvPr/>
            </p:nvSpPr>
            <p:spPr>
              <a:xfrm>
                <a:off x="2189050" y="2178028"/>
                <a:ext cx="6096000" cy="953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0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b="0" dirty="0">
                    <a:solidFill>
                      <a:srgbClr val="FF0000"/>
                    </a:solidFill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b="0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BE3C9C-47EB-88CB-D44B-733C46CD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50" y="2178028"/>
                <a:ext cx="6096000" cy="953018"/>
              </a:xfrm>
              <a:prstGeom prst="rect">
                <a:avLst/>
              </a:prstGeom>
              <a:blipFill>
                <a:blip r:embed="rId2"/>
                <a:stretch>
                  <a:fillRect b="-7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1907E0-2B7E-B996-8709-AED479CE0296}"/>
                  </a:ext>
                </a:extLst>
              </p:cNvPr>
              <p:cNvSpPr txBox="1"/>
              <p:nvPr/>
            </p:nvSpPr>
            <p:spPr>
              <a:xfrm>
                <a:off x="642274" y="1355182"/>
                <a:ext cx="116259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consists of the</a:t>
                </a:r>
                <a:r>
                  <a:rPr lang="zh-CN" alt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coupled</a:t>
                </a:r>
                <a:r>
                  <a:rPr lang="en-US" dirty="0"/>
                  <a:t> space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translation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vectors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dirty="0"/>
                  <a:t>rotation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en-US" dirty="0"/>
                  <a:t> equipped with group product and group inverse: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1907E0-2B7E-B996-8709-AED479CE0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" y="1355182"/>
                <a:ext cx="11625996" cy="923330"/>
              </a:xfrm>
              <a:prstGeom prst="rect">
                <a:avLst/>
              </a:prstGeom>
              <a:blipFill>
                <a:blip r:embed="rId3"/>
                <a:stretch>
                  <a:fillRect l="-436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553C15-CA9E-20C8-A69E-880648FF909F}"/>
                  </a:ext>
                </a:extLst>
              </p:cNvPr>
              <p:cNvSpPr txBox="1"/>
              <p:nvPr/>
            </p:nvSpPr>
            <p:spPr>
              <a:xfrm>
                <a:off x="499387" y="796756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>
                    <a:solidFill>
                      <a:srgbClr val="0432FF"/>
                    </a:solidFill>
                    <a:latin typeface="+mj-lt"/>
                  </a:defRPr>
                </a:lvl1pPr>
              </a:lstStyle>
              <a:p>
                <a:r>
                  <a:rPr lang="en-US" altLang="zh-CN" dirty="0"/>
                  <a:t>1.3 Roto-translation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553C15-CA9E-20C8-A69E-880648FF9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87" y="796756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 l="-1600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83CFCB2-63EE-D906-351F-F57B2B2B529C}"/>
              </a:ext>
            </a:extLst>
          </p:cNvPr>
          <p:cNvGrpSpPr/>
          <p:nvPr/>
        </p:nvGrpSpPr>
        <p:grpSpPr>
          <a:xfrm>
            <a:off x="2621413" y="3363255"/>
            <a:ext cx="7405089" cy="2891568"/>
            <a:chOff x="2483190" y="2949518"/>
            <a:chExt cx="8268804" cy="34327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BFE8DF-007F-3A26-3FDB-669F5DF2F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3190" y="4256968"/>
              <a:ext cx="1238206" cy="18954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72AD7C-81E3-58BD-9FDA-5F13ABDFF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9065617">
              <a:off x="9513788" y="3941908"/>
              <a:ext cx="1238206" cy="18954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7592C7-645B-120B-4285-98FB7B10F63A}"/>
                </a:ext>
              </a:extLst>
            </p:cNvPr>
            <p:cNvSpPr txBox="1"/>
            <p:nvPr/>
          </p:nvSpPr>
          <p:spPr>
            <a:xfrm>
              <a:off x="3198074" y="3530033"/>
              <a:ext cx="2314411" cy="401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accent1"/>
                  </a:solidFill>
                </a:rPr>
                <a:t>roto-translation by g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E49B4EE8-3330-CD10-D412-E5BB5C258D90}"/>
                </a:ext>
              </a:extLst>
            </p:cNvPr>
            <p:cNvSpPr/>
            <p:nvPr/>
          </p:nvSpPr>
          <p:spPr>
            <a:xfrm rot="11408559" flipV="1">
              <a:off x="6403492" y="3939235"/>
              <a:ext cx="2809044" cy="948460"/>
            </a:xfrm>
            <a:prstGeom prst="arc">
              <a:avLst>
                <a:gd name="adj1" fmla="val 11539686"/>
                <a:gd name="adj2" fmla="val 19653896"/>
              </a:avLst>
            </a:prstGeom>
            <a:ln>
              <a:solidFill>
                <a:schemeClr val="tx1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936DC94B-4520-5077-C4D3-1116A6089638}"/>
                </a:ext>
              </a:extLst>
            </p:cNvPr>
            <p:cNvSpPr/>
            <p:nvPr/>
          </p:nvSpPr>
          <p:spPr>
            <a:xfrm rot="10244554" flipV="1">
              <a:off x="3821839" y="3920310"/>
              <a:ext cx="1896325" cy="563957"/>
            </a:xfrm>
            <a:prstGeom prst="arc">
              <a:avLst>
                <a:gd name="adj1" fmla="val 11539686"/>
                <a:gd name="adj2" fmla="val 21503594"/>
              </a:avLst>
            </a:prstGeom>
            <a:ln>
              <a:solidFill>
                <a:schemeClr val="tx1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03190E-C0B2-C7F2-5C6D-B966A5A8BDC5}"/>
                    </a:ext>
                  </a:extLst>
                </p:cNvPr>
                <p:cNvSpPr txBox="1"/>
                <p:nvPr/>
              </p:nvSpPr>
              <p:spPr>
                <a:xfrm>
                  <a:off x="4912610" y="5892421"/>
                  <a:ext cx="255435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i="1" dirty="0">
                      <a:solidFill>
                        <a:schemeClr val="accent1"/>
                      </a:solidFill>
                    </a:rPr>
                    <a:t>roto-translation by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16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en-US" sz="1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sz="16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03190E-C0B2-C7F2-5C6D-B966A5A8B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2610" y="5892421"/>
                  <a:ext cx="2554356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105" t="-4167" b="-45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B9647592-960C-CDA9-7C13-78E875EB513C}"/>
                </a:ext>
              </a:extLst>
            </p:cNvPr>
            <p:cNvSpPr/>
            <p:nvPr/>
          </p:nvSpPr>
          <p:spPr>
            <a:xfrm rot="10244554">
              <a:off x="3842552" y="4342642"/>
              <a:ext cx="5549371" cy="2039607"/>
            </a:xfrm>
            <a:prstGeom prst="arc">
              <a:avLst>
                <a:gd name="adj1" fmla="val 11218825"/>
                <a:gd name="adj2" fmla="val 21503594"/>
              </a:avLst>
            </a:prstGeom>
            <a:ln>
              <a:solidFill>
                <a:schemeClr val="tx1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460E9E-8B5E-287E-A52D-F9F273EF0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75791">
              <a:off x="5765350" y="2949518"/>
              <a:ext cx="1238206" cy="189547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7D69B6-8F00-40A6-EDD3-62299EFFEE14}"/>
                </a:ext>
              </a:extLst>
            </p:cNvPr>
            <p:cNvSpPr txBox="1"/>
            <p:nvPr/>
          </p:nvSpPr>
          <p:spPr>
            <a:xfrm>
              <a:off x="7521894" y="3543434"/>
              <a:ext cx="2581648" cy="401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accent1"/>
                  </a:solidFill>
                </a:rPr>
                <a:t>roto-translation by g</a:t>
              </a:r>
              <a:r>
                <a:rPr lang="en-US" altLang="zh-CN" sz="1600" i="1" dirty="0">
                  <a:solidFill>
                    <a:schemeClr val="accent1"/>
                  </a:solidFill>
                </a:rPr>
                <a:t>’</a:t>
              </a:r>
              <a:endParaRPr lang="en-US" sz="1600" i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7688A1-9C1F-F9E8-7C84-0F8B5F289B05}"/>
              </a:ext>
            </a:extLst>
          </p:cNvPr>
          <p:cNvSpPr txBox="1"/>
          <p:nvPr/>
        </p:nvSpPr>
        <p:spPr>
          <a:xfrm>
            <a:off x="10300258" y="6070180"/>
            <a:ext cx="19400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/>
              </a:rPr>
              <a:t>Slide credit: E. </a:t>
            </a:r>
            <a:r>
              <a:rPr lang="en-US" sz="1000" dirty="0" err="1">
                <a:latin typeface="Arial" panose="020B0604020202020204"/>
              </a:rPr>
              <a:t>Bekkers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2978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25ECEF-D52F-E3BF-6B9C-5D8B2DC585E5}"/>
                  </a:ext>
                </a:extLst>
              </p:cNvPr>
              <p:cNvSpPr txBox="1"/>
              <p:nvPr/>
            </p:nvSpPr>
            <p:spPr>
              <a:xfrm>
                <a:off x="612098" y="622435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>
                    <a:solidFill>
                      <a:srgbClr val="0432FF"/>
                    </a:solidFill>
                    <a:latin typeface="+mj-lt"/>
                  </a:defRPr>
                </a:lvl1pPr>
              </a:lstStyle>
              <a:p>
                <a:r>
                  <a:rPr lang="en-US" altLang="zh-CN" dirty="0">
                    <a:latin typeface="Arial" panose="020B0604020202020204"/>
                    <a:ea typeface="黑体" panose="02010609060101010101" pitchFamily="49" charset="-122"/>
                  </a:rPr>
                  <a:t>1.4 Scale-translation Group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25ECEF-D52F-E3BF-6B9C-5D8B2DC58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98" y="622435"/>
                <a:ext cx="6096000" cy="461665"/>
              </a:xfrm>
              <a:prstGeom prst="rect">
                <a:avLst/>
              </a:prstGeom>
              <a:blipFill>
                <a:blip r:embed="rId2"/>
                <a:stretch>
                  <a:fillRect l="-1667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6576B0-60CE-3221-9740-8906A6B3D77A}"/>
                  </a:ext>
                </a:extLst>
              </p:cNvPr>
              <p:cNvSpPr txBox="1"/>
              <p:nvPr/>
            </p:nvSpPr>
            <p:spPr>
              <a:xfrm>
                <a:off x="612098" y="1184806"/>
                <a:ext cx="112670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The 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⋊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 consists of the 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/>
                  </a:rPr>
                  <a:t>coupled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 space of translation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Arial" panose="020B0604020202020204"/>
                  </a:rPr>
                  <a:t>and</a:t>
                </a:r>
                <a:r>
                  <a:rPr lang="zh-CN" altLang="en-US" dirty="0">
                    <a:solidFill>
                      <a:prstClr val="black"/>
                    </a:solidFill>
                    <a:latin typeface="Arial" panose="020B0604020202020204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scale/dilation factors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, </a:t>
                </a:r>
                <a:r>
                  <a:rPr lang="en-US" altLang="zh-CN" dirty="0">
                    <a:solidFill>
                      <a:prstClr val="black"/>
                    </a:solidFill>
                    <a:latin typeface="Arial" panose="020B0604020202020204"/>
                  </a:rPr>
                  <a:t>and</a:t>
                </a:r>
                <a:r>
                  <a:rPr lang="zh-CN" altLang="en-US" dirty="0">
                    <a:solidFill>
                      <a:prstClr val="black"/>
                    </a:solidFill>
                    <a:latin typeface="Arial" panose="020B0604020202020204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Arial" panose="020B0604020202020204"/>
                  </a:rPr>
                  <a:t>is</a:t>
                </a:r>
                <a:r>
                  <a:rPr lang="zh-CN" altLang="en-US" dirty="0">
                    <a:solidFill>
                      <a:prstClr val="black"/>
                    </a:solidFill>
                    <a:latin typeface="Arial" panose="020B0604020202020204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equipped with group product and group inverse:</a:t>
                </a:r>
              </a:p>
              <a:p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6576B0-60CE-3221-9740-8906A6B3D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98" y="1184806"/>
                <a:ext cx="11267010" cy="923330"/>
              </a:xfrm>
              <a:prstGeom prst="rect">
                <a:avLst/>
              </a:prstGeom>
              <a:blipFill>
                <a:blip r:embed="rId3"/>
                <a:stretch>
                  <a:fillRect l="-450" t="-2703" r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EA5808-4525-B4D8-43A9-59A49C1733F3}"/>
                  </a:ext>
                </a:extLst>
              </p:cNvPr>
              <p:cNvSpPr txBox="1"/>
              <p:nvPr/>
            </p:nvSpPr>
            <p:spPr>
              <a:xfrm>
                <a:off x="2629787" y="1964346"/>
                <a:ext cx="6096000" cy="1261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′, 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  <a:latin typeface="Arial" panose="020B0604020202020204"/>
                    <a:ea typeface="黑体" panose="02010609060101010101" pitchFamily="49" charset="-122"/>
                  </a:rPr>
                  <a:t>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Arial" panose="020B0604020202020204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Arial" panose="020B0604020202020204"/>
                  </a:rPr>
                  <a:t>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</m:sSup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Arial" panose="020B0604020202020204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′∈</m:t>
                    </m:r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prstClr val="black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EA5808-4525-B4D8-43A9-59A49C173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787" y="1964346"/>
                <a:ext cx="6096000" cy="1261179"/>
              </a:xfrm>
              <a:prstGeom prst="rect">
                <a:avLst/>
              </a:prstGeom>
              <a:blipFill>
                <a:blip r:embed="rId4"/>
                <a:stretch>
                  <a:fillRect r="-208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DEA5732-0C60-C510-0AB9-58C25D4B4484}"/>
              </a:ext>
            </a:extLst>
          </p:cNvPr>
          <p:cNvGrpSpPr/>
          <p:nvPr/>
        </p:nvGrpSpPr>
        <p:grpSpPr>
          <a:xfrm>
            <a:off x="2913880" y="3345184"/>
            <a:ext cx="6663446" cy="2961726"/>
            <a:chOff x="2662885" y="2866229"/>
            <a:chExt cx="7440657" cy="35160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16AA7D-7488-FBEF-E913-BD320B6BA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2885" y="4336356"/>
              <a:ext cx="1054184" cy="161376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7B634C-0F72-1FE3-6652-99B17DF2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2658" y="4336356"/>
              <a:ext cx="514875" cy="7881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AD40F1-1CD5-E3B6-BAE9-0918A4F7CDC4}"/>
                </a:ext>
              </a:extLst>
            </p:cNvPr>
            <p:cNvSpPr txBox="1"/>
            <p:nvPr/>
          </p:nvSpPr>
          <p:spPr>
            <a:xfrm>
              <a:off x="2957116" y="3530034"/>
              <a:ext cx="2555369" cy="401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accent1"/>
                  </a:solidFill>
                </a:rPr>
                <a:t>scale-translation by g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D178057D-5F0D-5B0E-BA27-D53EC3A1B9A3}"/>
                </a:ext>
              </a:extLst>
            </p:cNvPr>
            <p:cNvSpPr/>
            <p:nvPr/>
          </p:nvSpPr>
          <p:spPr>
            <a:xfrm rot="11408559" flipV="1">
              <a:off x="6403492" y="3939235"/>
              <a:ext cx="2809044" cy="948460"/>
            </a:xfrm>
            <a:prstGeom prst="arc">
              <a:avLst>
                <a:gd name="adj1" fmla="val 11539686"/>
                <a:gd name="adj2" fmla="val 19653896"/>
              </a:avLst>
            </a:prstGeom>
            <a:ln>
              <a:solidFill>
                <a:schemeClr val="tx1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FD06CFC6-C798-2552-D614-901316D52E00}"/>
                </a:ext>
              </a:extLst>
            </p:cNvPr>
            <p:cNvSpPr/>
            <p:nvPr/>
          </p:nvSpPr>
          <p:spPr>
            <a:xfrm rot="10244554" flipV="1">
              <a:off x="3821839" y="3920310"/>
              <a:ext cx="1896325" cy="563957"/>
            </a:xfrm>
            <a:prstGeom prst="arc">
              <a:avLst>
                <a:gd name="adj1" fmla="val 11539686"/>
                <a:gd name="adj2" fmla="val 21503594"/>
              </a:avLst>
            </a:prstGeom>
            <a:ln>
              <a:solidFill>
                <a:schemeClr val="tx1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41200EA-E04B-5EDA-C828-E82CAC1D30B4}"/>
                    </a:ext>
                  </a:extLst>
                </p:cNvPr>
                <p:cNvSpPr txBox="1"/>
                <p:nvPr/>
              </p:nvSpPr>
              <p:spPr>
                <a:xfrm>
                  <a:off x="4667184" y="5931624"/>
                  <a:ext cx="2854710" cy="401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i="1" dirty="0">
                      <a:solidFill>
                        <a:schemeClr val="accent1"/>
                      </a:solidFill>
                    </a:rPr>
                    <a:t>scale-translation by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16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en-US" sz="16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sz="1600" i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41200EA-E04B-5EDA-C828-E82CAC1D3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184" y="5931624"/>
                  <a:ext cx="2854710" cy="401915"/>
                </a:xfrm>
                <a:prstGeom prst="rect">
                  <a:avLst/>
                </a:prstGeom>
                <a:blipFill>
                  <a:blip r:embed="rId6"/>
                  <a:stretch>
                    <a:fillRect l="-985" t="-357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CD143A60-3F92-9C60-2D16-CCA1C88DCB2F}"/>
                </a:ext>
              </a:extLst>
            </p:cNvPr>
            <p:cNvSpPr/>
            <p:nvPr/>
          </p:nvSpPr>
          <p:spPr>
            <a:xfrm rot="10244554">
              <a:off x="3842552" y="4342642"/>
              <a:ext cx="5549371" cy="2039607"/>
            </a:xfrm>
            <a:prstGeom prst="arc">
              <a:avLst>
                <a:gd name="adj1" fmla="val 11218825"/>
                <a:gd name="adj2" fmla="val 21503594"/>
              </a:avLst>
            </a:prstGeom>
            <a:ln>
              <a:solidFill>
                <a:schemeClr val="tx1"/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49DF84-559C-FA89-FDD5-2CE75D10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6118" y="2866229"/>
              <a:ext cx="1506928" cy="230683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314AD-763E-8E77-6B39-55E2CD4C1D3B}"/>
                </a:ext>
              </a:extLst>
            </p:cNvPr>
            <p:cNvSpPr txBox="1"/>
            <p:nvPr/>
          </p:nvSpPr>
          <p:spPr>
            <a:xfrm>
              <a:off x="7521894" y="3543434"/>
              <a:ext cx="2581648" cy="401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accent1"/>
                  </a:solidFill>
                </a:rPr>
                <a:t>scale-translation by g’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3F9503-CCDA-FE4D-2467-E04C8F58B651}"/>
              </a:ext>
            </a:extLst>
          </p:cNvPr>
          <p:cNvSpPr txBox="1"/>
          <p:nvPr/>
        </p:nvSpPr>
        <p:spPr>
          <a:xfrm>
            <a:off x="10251935" y="6053996"/>
            <a:ext cx="19400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/>
              </a:rPr>
              <a:t>Slide credit: E. </a:t>
            </a:r>
            <a:r>
              <a:rPr lang="en-US" sz="1000" dirty="0" err="1">
                <a:latin typeface="Arial" panose="020B0604020202020204"/>
              </a:rPr>
              <a:t>Bekkers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6746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09FDC-709F-C830-A8C8-3162386512C3}"/>
              </a:ext>
            </a:extLst>
          </p:cNvPr>
          <p:cNvSpPr txBox="1"/>
          <p:nvPr/>
        </p:nvSpPr>
        <p:spPr>
          <a:xfrm>
            <a:off x="190165" y="1042867"/>
            <a:ext cx="6824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0432FF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1.5 Group Representation 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84AEB8-1012-0210-BC11-FC047056D7CA}"/>
                  </a:ext>
                </a:extLst>
              </p:cNvPr>
              <p:cNvSpPr txBox="1"/>
              <p:nvPr/>
            </p:nvSpPr>
            <p:spPr>
              <a:xfrm>
                <a:off x="190165" y="1706316"/>
                <a:ext cx="11682493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>
                    <a:solidFill>
                      <a:prstClr val="black"/>
                    </a:solidFill>
                    <a:latin typeface="Arial" panose="020B0604020202020204"/>
                  </a:rPr>
                  <a:t>The </a:t>
                </a:r>
                <a:r>
                  <a:rPr lang="en-US" baseline="0" dirty="0">
                    <a:solidFill>
                      <a:srgbClr val="FF0000"/>
                    </a:solidFill>
                    <a:latin typeface="Arial" panose="020B0604020202020204"/>
                  </a:rPr>
                  <a:t>representation</a:t>
                </a: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𝜌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US" baseline="0" dirty="0">
                    <a:solidFill>
                      <a:srgbClr val="FF0000"/>
                    </a:solidFill>
                    <a:latin typeface="Arial" panose="020B0604020202020204"/>
                  </a:rPr>
                  <a:t> </a:t>
                </a:r>
                <a:r>
                  <a:rPr lang="en-US" baseline="0" dirty="0">
                    <a:solidFill>
                      <a:prstClr val="black"/>
                    </a:solidFill>
                    <a:latin typeface="Arial" panose="020B0604020202020204"/>
                  </a:rPr>
                  <a:t> is a group homomorphism</a:t>
                </a:r>
                <a:r>
                  <a:rPr lang="zh-CN" altLang="en-US" baseline="0" dirty="0">
                    <a:solidFill>
                      <a:prstClr val="black"/>
                    </a:solidFill>
                    <a:latin typeface="Arial" panose="020B0604020202020204"/>
                  </a:rPr>
                  <a:t> </a:t>
                </a:r>
                <a:r>
                  <a:rPr lang="en-US" baseline="0" dirty="0">
                    <a:solidFill>
                      <a:prstClr val="black"/>
                    </a:solidFill>
                    <a:latin typeface="Arial" panose="020B0604020202020204"/>
                  </a:rPr>
                  <a:t>from G to</a:t>
                </a:r>
                <a:r>
                  <a:rPr lang="zh-CN" altLang="en-US" baseline="0" dirty="0">
                    <a:solidFill>
                      <a:prstClr val="black"/>
                    </a:solidFill>
                    <a:latin typeface="Arial" panose="020B0604020202020204"/>
                  </a:rPr>
                  <a:t> </a:t>
                </a:r>
                <a:r>
                  <a:rPr lang="en-US" altLang="zh-CN" baseline="0" dirty="0">
                    <a:solidFill>
                      <a:prstClr val="black"/>
                    </a:solidFill>
                    <a:latin typeface="Arial" panose="020B0604020202020204"/>
                  </a:rPr>
                  <a:t>the</a:t>
                </a:r>
                <a:r>
                  <a:rPr lang="zh-CN" altLang="en-US" baseline="0" dirty="0">
                    <a:solidFill>
                      <a:prstClr val="black"/>
                    </a:solidFill>
                    <a:latin typeface="Arial" panose="020B0604020202020204"/>
                  </a:rPr>
                  <a:t> </a:t>
                </a:r>
                <a:r>
                  <a:rPr lang="en-US" altLang="zh-CN" baseline="0" dirty="0">
                    <a:solidFill>
                      <a:prstClr val="black"/>
                    </a:solidFill>
                    <a:latin typeface="Arial" panose="020B0604020202020204"/>
                  </a:rPr>
                  <a:t>general</a:t>
                </a:r>
                <a:r>
                  <a:rPr lang="zh-CN" altLang="en-US" baseline="0" dirty="0">
                    <a:solidFill>
                      <a:prstClr val="black"/>
                    </a:solidFill>
                    <a:latin typeface="Arial" panose="020B0604020202020204"/>
                  </a:rPr>
                  <a:t> </a:t>
                </a:r>
                <a:r>
                  <a:rPr lang="en-US" altLang="zh-CN" baseline="0" dirty="0">
                    <a:solidFill>
                      <a:prstClr val="black"/>
                    </a:solidFill>
                    <a:latin typeface="Arial" panose="020B0604020202020204"/>
                  </a:rPr>
                  <a:t>linear</a:t>
                </a:r>
                <a:r>
                  <a:rPr lang="zh-CN" altLang="en-US" baseline="0" dirty="0">
                    <a:solidFill>
                      <a:prstClr val="black"/>
                    </a:solidFill>
                    <a:latin typeface="Arial" panose="020B0604020202020204"/>
                  </a:rPr>
                  <a:t> </a:t>
                </a:r>
                <a:r>
                  <a:rPr lang="en-US" altLang="zh-CN" baseline="0" dirty="0">
                    <a:solidFill>
                      <a:prstClr val="black"/>
                    </a:solidFill>
                    <a:latin typeface="Arial" panose="020B0604020202020204"/>
                  </a:rPr>
                  <a:t>group</a:t>
                </a:r>
                <a:r>
                  <a:rPr lang="en-US" baseline="0" dirty="0">
                    <a:solidFill>
                      <a:prstClr val="black"/>
                    </a:solidFill>
                    <a:latin typeface="Arial" panose="020B0604020202020204"/>
                  </a:rPr>
                  <a:t> GL(V).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olidFill>
                    <a:prstClr val="black"/>
                  </a:solidFill>
                  <a:latin typeface="Arial" panose="020B0604020202020204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ρ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g</m:t>
                        </m:r>
                      </m:e>
                    </m:d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is a linear transformation that is </a:t>
                </a: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parameterized</a:t>
                </a:r>
                <a:r>
                  <a:rPr kumimoji="0" lang="en-US" sz="1800" b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by group</a:t>
                </a:r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elements</a:t>
                </a:r>
                <a:r>
                  <a:rPr kumimoji="0" lang="en-US" sz="1800" b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g, g’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that transform some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(e.g.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image)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s.t.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preserves the same group structure.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84AEB8-1012-0210-BC11-FC047056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65" y="1706316"/>
                <a:ext cx="11682493" cy="2031325"/>
              </a:xfrm>
              <a:prstGeom prst="rect">
                <a:avLst/>
              </a:prstGeom>
              <a:blipFill>
                <a:blip r:embed="rId3"/>
                <a:stretch>
                  <a:fillRect l="-325"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C21177F-8E69-CECF-7DCD-0A9A9AA2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591" y="3603049"/>
            <a:ext cx="3693708" cy="2077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186825-F173-38B7-1949-68ACF2B37237}"/>
              </a:ext>
            </a:extLst>
          </p:cNvPr>
          <p:cNvSpPr txBox="1"/>
          <p:nvPr/>
        </p:nvSpPr>
        <p:spPr>
          <a:xfrm>
            <a:off x="10300258" y="6070180"/>
            <a:ext cx="19400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/>
              </a:rPr>
              <a:t>Slide credit: E. </a:t>
            </a:r>
            <a:r>
              <a:rPr lang="en-US" sz="1000" dirty="0" err="1">
                <a:latin typeface="Arial" panose="020B0604020202020204"/>
              </a:rPr>
              <a:t>Bekkers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7649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AB2B8-9A78-9603-E8A6-5D8F612D256A}"/>
              </a:ext>
            </a:extLst>
          </p:cNvPr>
          <p:cNvSpPr txBox="1"/>
          <p:nvPr/>
        </p:nvSpPr>
        <p:spPr>
          <a:xfrm>
            <a:off x="209551" y="68207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0432FF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1.6 Left-regular Representations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0B21D8-03D9-8341-8885-AA1193A01677}"/>
                  </a:ext>
                </a:extLst>
              </p:cNvPr>
              <p:cNvSpPr txBox="1"/>
              <p:nvPr/>
            </p:nvSpPr>
            <p:spPr>
              <a:xfrm>
                <a:off x="209551" y="1245433"/>
                <a:ext cx="11878573" cy="1250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 left-regular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is a representation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that transforms functions f by transforming their domains via the</a:t>
                </a:r>
              </a:p>
              <a:p>
                <a:r>
                  <a:rPr lang="en-US" baseline="0" dirty="0">
                    <a:solidFill>
                      <a:prstClr val="black"/>
                    </a:solidFill>
                    <a:latin typeface="Arial" panose="020B0604020202020204"/>
                  </a:rPr>
                  <a:t>inverse group action.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0B21D8-03D9-8341-8885-AA1193A0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1" y="1245433"/>
                <a:ext cx="11878573" cy="1250407"/>
              </a:xfrm>
              <a:prstGeom prst="rect">
                <a:avLst/>
              </a:prstGeom>
              <a:blipFill>
                <a:blip r:embed="rId3"/>
                <a:stretch>
                  <a:fillRect l="-427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719265-567A-81B6-8729-5EDEB8F6B718}"/>
                  </a:ext>
                </a:extLst>
              </p:cNvPr>
              <p:cNvSpPr txBox="1"/>
              <p:nvPr/>
            </p:nvSpPr>
            <p:spPr>
              <a:xfrm>
                <a:off x="209551" y="2287012"/>
                <a:ext cx="11009617" cy="1919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e.g. 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G =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,+)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.,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translation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group</m:t>
                    </m:r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represents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pure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translation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:r>
                  <a:rPr lang="en-US" i="1" dirty="0">
                    <a:latin typeface="Cambria Math" panose="02040503050406030204" pitchFamily="18" charset="0"/>
                  </a:rPr>
                  <a:t>e.g. 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 = SE(2)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.,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roto</m:t>
                    </m:r>
                    <m:r>
                      <m:rPr>
                        <m:nor/>
                      </m:rPr>
                      <a:rPr lang="en-US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translation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group</m:t>
                    </m:r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represents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719265-567A-81B6-8729-5EDEB8F6B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1" y="2287012"/>
                <a:ext cx="11009617" cy="1919372"/>
              </a:xfrm>
              <a:prstGeom prst="rect">
                <a:avLst/>
              </a:prstGeom>
              <a:blipFill>
                <a:blip r:embed="rId4"/>
                <a:stretch>
                  <a:fillRect l="-461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CE9ACB-4DB5-C844-72E7-25F017381D6E}"/>
                  </a:ext>
                </a:extLst>
              </p:cNvPr>
              <p:cNvSpPr txBox="1"/>
              <p:nvPr/>
            </p:nvSpPr>
            <p:spPr>
              <a:xfrm>
                <a:off x="209551" y="3971289"/>
                <a:ext cx="11878573" cy="1250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</a:rPr>
                  <a:t>Note: Feature maps in G-</a:t>
                </a:r>
                <a:r>
                  <a:rPr kumimoji="0" lang="en-US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</a:rPr>
                  <a:t>CNNs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</a:rPr>
                  <a:t> are function on the group G,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</a:rPr>
                  <a:t>still valid if we 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/>
                  </a:rPr>
                  <a:t>simply replace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/>
                  </a:rPr>
                  <a:t> by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</a:rPr>
                  <a:t>.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CE9ACB-4DB5-C844-72E7-25F01738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1" y="3971289"/>
                <a:ext cx="11878573" cy="1250407"/>
              </a:xfrm>
              <a:prstGeom prst="rect">
                <a:avLst/>
              </a:prstGeom>
              <a:blipFill>
                <a:blip r:embed="rId5"/>
                <a:stretch>
                  <a:fillRect l="-427" t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898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09FDC-709F-C830-A8C8-3162386512C3}"/>
              </a:ext>
            </a:extLst>
          </p:cNvPr>
          <p:cNvSpPr txBox="1"/>
          <p:nvPr/>
        </p:nvSpPr>
        <p:spPr>
          <a:xfrm>
            <a:off x="190165" y="1042867"/>
            <a:ext cx="6824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0432FF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1.7 Group Actions 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84AEB8-1012-0210-BC11-FC047056D7CA}"/>
                  </a:ext>
                </a:extLst>
              </p:cNvPr>
              <p:cNvSpPr txBox="1"/>
              <p:nvPr/>
            </p:nvSpPr>
            <p:spPr>
              <a:xfrm>
                <a:off x="1040953" y="1834300"/>
                <a:ext cx="10110093" cy="318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Group product: 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  <a:sym typeface="Wingdings" pitchFamily="2" charset="2"/>
                  </a:rPr>
                  <a:t>(The action on G)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Left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regular representation: (The action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Group action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  <a:sym typeface="Wingdings" pitchFamily="2" charset="2"/>
                  </a:rPr>
                  <a:t>: (The action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  <a:sym typeface="Wingdings" pitchFamily="2" charset="2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84AEB8-1012-0210-BC11-FC047056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3" y="1834300"/>
                <a:ext cx="10110093" cy="3189399"/>
              </a:xfrm>
              <a:prstGeom prst="rect">
                <a:avLst/>
              </a:prstGeom>
              <a:blipFill>
                <a:blip r:embed="rId3"/>
                <a:stretch>
                  <a:fillRect l="-628" t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4186825-F173-38B7-1949-68ACF2B37237}"/>
              </a:ext>
            </a:extLst>
          </p:cNvPr>
          <p:cNvSpPr txBox="1"/>
          <p:nvPr/>
        </p:nvSpPr>
        <p:spPr>
          <a:xfrm>
            <a:off x="10300258" y="6070180"/>
            <a:ext cx="19400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Slide credit: E.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Bekkers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 descr="A diagram of a circle with arrows and symbols&#10;&#10;Description automatically generated">
            <a:extLst>
              <a:ext uri="{FF2B5EF4-FFF2-40B4-BE49-F238E27FC236}">
                <a16:creationId xmlns:a16="http://schemas.microsoft.com/office/drawing/2014/main" id="{DB22DBEC-71C4-9AAA-2488-7802B9658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349" y="3217357"/>
            <a:ext cx="2059873" cy="14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1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EFA7-7D6D-5F8C-CA53-3B4A2102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16" y="356616"/>
            <a:ext cx="10945368" cy="6858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0432FF"/>
                </a:solidFill>
              </a:rPr>
              <a:t>2.</a:t>
            </a:r>
            <a:r>
              <a:rPr lang="zh-CN" altLang="en-US" sz="3200" dirty="0">
                <a:solidFill>
                  <a:srgbClr val="0432FF"/>
                </a:solidFill>
              </a:rPr>
              <a:t> </a:t>
            </a:r>
            <a:r>
              <a:rPr lang="en-US" sz="3200" dirty="0">
                <a:solidFill>
                  <a:srgbClr val="0432FF"/>
                </a:solidFill>
              </a:rPr>
              <a:t>Group Equivariant Convolution Neural Networks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71326-638F-D78D-B3E1-7833D5A2621B}"/>
              </a:ext>
            </a:extLst>
          </p:cNvPr>
          <p:cNvSpPr txBox="1"/>
          <p:nvPr/>
        </p:nvSpPr>
        <p:spPr>
          <a:xfrm>
            <a:off x="691516" y="1042416"/>
            <a:ext cx="5424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2.1  Invariance and Equivariance</a:t>
            </a:r>
          </a:p>
        </p:txBody>
      </p:sp>
      <p:pic>
        <p:nvPicPr>
          <p:cNvPr id="7" name="Picture 6" descr="A picture containing text, cartoon, screenshot, drawing&#10;&#10;Description automatically generated">
            <a:extLst>
              <a:ext uri="{FF2B5EF4-FFF2-40B4-BE49-F238E27FC236}">
                <a16:creationId xmlns:a16="http://schemas.microsoft.com/office/drawing/2014/main" id="{3117D961-4ECF-3EBA-0B85-D27447114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014" y="3228889"/>
            <a:ext cx="3062807" cy="3071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C3731A-3EBD-AF65-82A8-A38D533D7A52}"/>
                  </a:ext>
                </a:extLst>
              </p:cNvPr>
              <p:cNvSpPr txBox="1"/>
              <p:nvPr/>
            </p:nvSpPr>
            <p:spPr>
              <a:xfrm>
                <a:off x="691516" y="1688468"/>
                <a:ext cx="8055974" cy="1789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</a:rPr>
                  <a:t>Define 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a network or layer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</a:rPr>
                  <a:t>is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</a:rPr>
                  <a:t>G-equivariant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</a:rPr>
                  <a:t> if it</a:t>
                </a:r>
                <a:r>
                  <a:rPr kumimoji="0" lang="en-US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</a:rPr>
                  <a:t> commutes the group action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Φ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)∘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Φ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0"/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</a:endParaRPr>
              </a:p>
              <a:p>
                <a:pPr lvl="0"/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C3731A-3EBD-AF65-82A8-A38D533D7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6" y="1688468"/>
                <a:ext cx="8055974" cy="1789977"/>
              </a:xfrm>
              <a:prstGeom prst="rect">
                <a:avLst/>
              </a:prstGeom>
              <a:blipFill>
                <a:blip r:embed="rId5"/>
                <a:stretch>
                  <a:fillRect l="-630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translation_equivariance">
            <a:hlinkClick r:id="" action="ppaction://media"/>
            <a:extLst>
              <a:ext uri="{FF2B5EF4-FFF2-40B4-BE49-F238E27FC236}">
                <a16:creationId xmlns:a16="http://schemas.microsoft.com/office/drawing/2014/main" id="{011C22B6-A91E-E609-DBE0-1CB23CEC28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4921" y="3676213"/>
            <a:ext cx="4103812" cy="2308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04544A-4296-9281-949C-62CDDDF7F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501" y="1201969"/>
            <a:ext cx="2621986" cy="2090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5E8C2E-8812-BB64-E386-22BA9F1E4A25}"/>
              </a:ext>
            </a:extLst>
          </p:cNvPr>
          <p:cNvSpPr txBox="1"/>
          <p:nvPr/>
        </p:nvSpPr>
        <p:spPr>
          <a:xfrm>
            <a:off x="10300258" y="6070180"/>
            <a:ext cx="19400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Slide credit: E.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Bekkers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67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61E3E-072A-AFE6-4D62-E213EE507762}"/>
              </a:ext>
            </a:extLst>
          </p:cNvPr>
          <p:cNvSpPr txBox="1"/>
          <p:nvPr/>
        </p:nvSpPr>
        <p:spPr>
          <a:xfrm>
            <a:off x="5848037" y="4557082"/>
            <a:ext cx="565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Rotation and convolution are not commute,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That is the problem we want to solve.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ECA3B9-C877-07AD-FC20-7263D20ED42D}"/>
              </a:ext>
            </a:extLst>
          </p:cNvPr>
          <p:cNvSpPr txBox="1"/>
          <p:nvPr/>
        </p:nvSpPr>
        <p:spPr>
          <a:xfrm>
            <a:off x="134355" y="514447"/>
            <a:ext cx="1110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432FF"/>
                </a:solidFill>
                <a:latin typeface="Arial" panose="020B0604020202020204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  CNN is translation equivariant but not roto-translation equivariant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47CA42-5A73-B89C-C630-AAAE430E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99" y="4646615"/>
            <a:ext cx="3062068" cy="1731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260E5-6105-0EBB-69C4-080DA914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683" y="5455475"/>
            <a:ext cx="2676505" cy="329416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C1BF656-8D8A-30CF-E819-2381697EDFA8}"/>
              </a:ext>
            </a:extLst>
          </p:cNvPr>
          <p:cNvGrpSpPr/>
          <p:nvPr/>
        </p:nvGrpSpPr>
        <p:grpSpPr>
          <a:xfrm>
            <a:off x="1670421" y="1234452"/>
            <a:ext cx="3543246" cy="3104257"/>
            <a:chOff x="697038" y="1294277"/>
            <a:chExt cx="3224428" cy="2778486"/>
          </a:xfrm>
        </p:grpSpPr>
        <p:pic>
          <p:nvPicPr>
            <p:cNvPr id="7" name="Picture 6" descr="A close up of a circle&#10;&#10;Description automatically generated">
              <a:extLst>
                <a:ext uri="{FF2B5EF4-FFF2-40B4-BE49-F238E27FC236}">
                  <a16:creationId xmlns:a16="http://schemas.microsoft.com/office/drawing/2014/main" id="{4807803B-41FB-1A1F-21B1-EA548C39A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38" y="1369375"/>
              <a:ext cx="910369" cy="915601"/>
            </a:xfrm>
            <a:prstGeom prst="rect">
              <a:avLst/>
            </a:prstGeom>
          </p:spPr>
        </p:pic>
        <p:pic>
          <p:nvPicPr>
            <p:cNvPr id="12" name="Picture 11" descr="A close-up of a grey circle&#10;&#10;Description automatically generated">
              <a:extLst>
                <a:ext uri="{FF2B5EF4-FFF2-40B4-BE49-F238E27FC236}">
                  <a16:creationId xmlns:a16="http://schemas.microsoft.com/office/drawing/2014/main" id="{45106F68-2B12-7806-CF9B-B91777D7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7948" y="1294277"/>
              <a:ext cx="908033" cy="965769"/>
            </a:xfrm>
            <a:prstGeom prst="rect">
              <a:avLst/>
            </a:prstGeom>
          </p:spPr>
        </p:pic>
        <p:pic>
          <p:nvPicPr>
            <p:cNvPr id="15" name="Picture 14" descr="A close up of a circle&#10;&#10;Description automatically generated">
              <a:extLst>
                <a:ext uri="{FF2B5EF4-FFF2-40B4-BE49-F238E27FC236}">
                  <a16:creationId xmlns:a16="http://schemas.microsoft.com/office/drawing/2014/main" id="{5CD6D9F9-3E51-E211-CD36-D36DBA65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892" y="3213282"/>
              <a:ext cx="819484" cy="848238"/>
            </a:xfrm>
            <a:prstGeom prst="rect">
              <a:avLst/>
            </a:prstGeom>
          </p:spPr>
        </p:pic>
        <p:pic>
          <p:nvPicPr>
            <p:cNvPr id="17" name="Picture 16" descr="A close up of a circle&#10;&#10;Description automatically generated">
              <a:extLst>
                <a:ext uri="{FF2B5EF4-FFF2-40B4-BE49-F238E27FC236}">
                  <a16:creationId xmlns:a16="http://schemas.microsoft.com/office/drawing/2014/main" id="{72A56229-5505-CDE9-DFA6-C1848EDFF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6850" y="3226266"/>
              <a:ext cx="841688" cy="846497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E11BC30-C438-C43F-41AB-8945C15A6600}"/>
                </a:ext>
              </a:extLst>
            </p:cNvPr>
            <p:cNvCxnSpPr>
              <a:cxnSpLocks/>
            </p:cNvCxnSpPr>
            <p:nvPr/>
          </p:nvCxnSpPr>
          <p:spPr>
            <a:xfrm>
              <a:off x="1600795" y="1827175"/>
              <a:ext cx="10005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2FDB031-38CF-872C-07AC-C0303C5FC492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64" y="3637401"/>
              <a:ext cx="942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527CA5F-C790-CD5E-61F9-8E1FC214693A}"/>
                </a:ext>
              </a:extLst>
            </p:cNvPr>
            <p:cNvCxnSpPr>
              <a:cxnSpLocks/>
            </p:cNvCxnSpPr>
            <p:nvPr/>
          </p:nvCxnSpPr>
          <p:spPr>
            <a:xfrm>
              <a:off x="1172816" y="2284976"/>
              <a:ext cx="0" cy="832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FADB5A-1861-DEAA-BDA5-E726E199451F}"/>
                </a:ext>
              </a:extLst>
            </p:cNvPr>
            <p:cNvCxnSpPr>
              <a:cxnSpLocks/>
            </p:cNvCxnSpPr>
            <p:nvPr/>
          </p:nvCxnSpPr>
          <p:spPr>
            <a:xfrm>
              <a:off x="3144498" y="2304147"/>
              <a:ext cx="3196" cy="813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5A8E17-D413-2A7A-9D69-5BD1269BBFC2}"/>
                </a:ext>
              </a:extLst>
            </p:cNvPr>
            <p:cNvSpPr txBox="1"/>
            <p:nvPr/>
          </p:nvSpPr>
          <p:spPr>
            <a:xfrm>
              <a:off x="1650365" y="1607498"/>
              <a:ext cx="1210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chemeClr val="accent1"/>
                  </a:solidFill>
                </a:rPr>
                <a:t>convolution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6E26C9-C252-9AA0-024C-E87D6FAA94E2}"/>
                </a:ext>
              </a:extLst>
            </p:cNvPr>
            <p:cNvSpPr txBox="1"/>
            <p:nvPr/>
          </p:nvSpPr>
          <p:spPr>
            <a:xfrm>
              <a:off x="771453" y="2495376"/>
              <a:ext cx="1210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chemeClr val="accent1"/>
                  </a:solidFill>
                </a:rPr>
                <a:t>translation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C8B97B-91D5-E462-C26A-E1D628B448D0}"/>
                </a:ext>
              </a:extLst>
            </p:cNvPr>
            <p:cNvSpPr txBox="1"/>
            <p:nvPr/>
          </p:nvSpPr>
          <p:spPr>
            <a:xfrm>
              <a:off x="1677129" y="3382106"/>
              <a:ext cx="1210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chemeClr val="accent1"/>
                  </a:solidFill>
                </a:rPr>
                <a:t>convolution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ADCF70-7545-24FC-53C2-298AA60DCDF6}"/>
                </a:ext>
              </a:extLst>
            </p:cNvPr>
            <p:cNvSpPr txBox="1"/>
            <p:nvPr/>
          </p:nvSpPr>
          <p:spPr>
            <a:xfrm>
              <a:off x="2711256" y="2516428"/>
              <a:ext cx="1210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chemeClr val="accent1"/>
                  </a:solidFill>
                </a:rPr>
                <a:t>translation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807F626-767F-5FE8-CCC1-A70EB1E8351A}"/>
              </a:ext>
            </a:extLst>
          </p:cNvPr>
          <p:cNvGrpSpPr/>
          <p:nvPr/>
        </p:nvGrpSpPr>
        <p:grpSpPr>
          <a:xfrm>
            <a:off x="6096000" y="1355307"/>
            <a:ext cx="3601188" cy="2762880"/>
            <a:chOff x="5665459" y="1335271"/>
            <a:chExt cx="3601188" cy="2762880"/>
          </a:xfrm>
        </p:grpSpPr>
        <p:pic>
          <p:nvPicPr>
            <p:cNvPr id="35" name="Picture 34" descr="A close up of a vein&#10;&#10;Description automatically generated">
              <a:extLst>
                <a:ext uri="{FF2B5EF4-FFF2-40B4-BE49-F238E27FC236}">
                  <a16:creationId xmlns:a16="http://schemas.microsoft.com/office/drawing/2014/main" id="{78D74823-C650-A294-81F1-D3637A72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65459" y="1335271"/>
              <a:ext cx="928576" cy="924090"/>
            </a:xfrm>
            <a:prstGeom prst="rect">
              <a:avLst/>
            </a:prstGeom>
          </p:spPr>
        </p:pic>
        <p:pic>
          <p:nvPicPr>
            <p:cNvPr id="37" name="Picture 36" descr="A close up of a line&#10;&#10;Description automatically generated">
              <a:extLst>
                <a:ext uri="{FF2B5EF4-FFF2-40B4-BE49-F238E27FC236}">
                  <a16:creationId xmlns:a16="http://schemas.microsoft.com/office/drawing/2014/main" id="{6560C8BE-52FE-03E3-8DA9-66F2985D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0763" y="1358055"/>
              <a:ext cx="965884" cy="924091"/>
            </a:xfrm>
            <a:prstGeom prst="rect">
              <a:avLst/>
            </a:prstGeom>
          </p:spPr>
        </p:pic>
        <p:pic>
          <p:nvPicPr>
            <p:cNvPr id="39" name="Picture 38" descr="A close up of a ball&#10;&#10;Description automatically generated">
              <a:extLst>
                <a:ext uri="{FF2B5EF4-FFF2-40B4-BE49-F238E27FC236}">
                  <a16:creationId xmlns:a16="http://schemas.microsoft.com/office/drawing/2014/main" id="{2EC6BB9B-EEDA-69F2-4E7F-A28AB3862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92868" y="3226266"/>
              <a:ext cx="873759" cy="832544"/>
            </a:xfrm>
            <a:prstGeom prst="rect">
              <a:avLst/>
            </a:prstGeom>
          </p:spPr>
        </p:pic>
        <p:pic>
          <p:nvPicPr>
            <p:cNvPr id="41" name="Picture 40" descr="A close-up of a grey circle&#10;&#10;Description automatically generated">
              <a:extLst>
                <a:ext uri="{FF2B5EF4-FFF2-40B4-BE49-F238E27FC236}">
                  <a16:creationId xmlns:a16="http://schemas.microsoft.com/office/drawing/2014/main" id="{4EA86DF7-8660-9C6E-59E1-2AD8EC26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15899" y="2899654"/>
              <a:ext cx="1210209" cy="119849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109A03-309F-36F6-22DF-C316FB7CBCE1}"/>
                </a:ext>
              </a:extLst>
            </p:cNvPr>
            <p:cNvSpPr txBox="1"/>
            <p:nvPr/>
          </p:nvSpPr>
          <p:spPr>
            <a:xfrm>
              <a:off x="6973610" y="1540277"/>
              <a:ext cx="1210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chemeClr val="accent1"/>
                  </a:solidFill>
                </a:rPr>
                <a:t>convolution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0BB8D30-BAFF-43B4-3999-CFF9026E550C}"/>
                </a:ext>
              </a:extLst>
            </p:cNvPr>
            <p:cNvCxnSpPr>
              <a:cxnSpLocks/>
            </p:cNvCxnSpPr>
            <p:nvPr/>
          </p:nvCxnSpPr>
          <p:spPr>
            <a:xfrm>
              <a:off x="6890079" y="1827175"/>
              <a:ext cx="1125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4FD9ECF-B1FD-84F0-259F-32E9F30872B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940" y="3777472"/>
              <a:ext cx="11176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02E439-F9ED-7459-EA58-E7BE74F15E29}"/>
                </a:ext>
              </a:extLst>
            </p:cNvPr>
            <p:cNvSpPr txBox="1"/>
            <p:nvPr/>
          </p:nvSpPr>
          <p:spPr>
            <a:xfrm>
              <a:off x="6896704" y="3498902"/>
              <a:ext cx="1210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chemeClr val="accent1"/>
                  </a:solidFill>
                </a:rPr>
                <a:t>convolution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48BB07-A0F8-E124-7888-22A5538589FF}"/>
                </a:ext>
              </a:extLst>
            </p:cNvPr>
            <p:cNvSpPr txBox="1"/>
            <p:nvPr/>
          </p:nvSpPr>
          <p:spPr>
            <a:xfrm>
              <a:off x="5800843" y="2488320"/>
              <a:ext cx="1210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chemeClr val="accent1"/>
                  </a:solidFill>
                </a:rPr>
                <a:t>rotation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F50DFE3-A603-0ABF-CF7C-4812D26645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9748" y="2304148"/>
              <a:ext cx="0" cy="832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918E215-38C2-3FAE-4A5C-941C54C223B3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05" y="2282146"/>
              <a:ext cx="0" cy="61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5837F75-A5A3-263B-EFC1-9D1DA107410E}"/>
              </a:ext>
            </a:extLst>
          </p:cNvPr>
          <p:cNvSpPr txBox="1"/>
          <p:nvPr/>
        </p:nvSpPr>
        <p:spPr>
          <a:xfrm>
            <a:off x="8871802" y="2501967"/>
            <a:ext cx="1210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rotation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F7010-3356-3C73-2E66-DE1BC7061B25}"/>
              </a:ext>
            </a:extLst>
          </p:cNvPr>
          <p:cNvSpPr txBox="1"/>
          <p:nvPr/>
        </p:nvSpPr>
        <p:spPr>
          <a:xfrm>
            <a:off x="10283401" y="6097332"/>
            <a:ext cx="19400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/>
              </a:rPr>
              <a:t>Slide credit: E. </a:t>
            </a:r>
            <a:r>
              <a:rPr lang="en-US" sz="1000" dirty="0" err="1">
                <a:latin typeface="Arial" panose="020B0604020202020204"/>
              </a:rPr>
              <a:t>Bekkers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8494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F00206-5C78-812B-DE68-4269F9B74328}"/>
              </a:ext>
            </a:extLst>
          </p:cNvPr>
          <p:cNvSpPr txBox="1"/>
          <p:nvPr/>
        </p:nvSpPr>
        <p:spPr>
          <a:xfrm>
            <a:off x="331310" y="994293"/>
            <a:ext cx="338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2.3  2-D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A8703-FB8C-CFFF-35D3-8C57E0BA72FC}"/>
                  </a:ext>
                </a:extLst>
              </p:cNvPr>
              <p:cNvSpPr txBox="1"/>
              <p:nvPr/>
            </p:nvSpPr>
            <p:spPr>
              <a:xfrm>
                <a:off x="586639" y="2041835"/>
                <a:ext cx="11605361" cy="2203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Define 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input image/feature map </a:t>
                </a:r>
                <a:r>
                  <a:rPr lang="en-US" i="1" dirty="0">
                    <a:latin typeface="Cambria Math" panose="02040503050406030204" pitchFamily="18" charset="0"/>
                  </a:rPr>
                  <a:t>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2D convolution kernel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and the translation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group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,+)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The convolution is defined as:</a:t>
                </a:r>
              </a:p>
              <a:p>
                <a:pPr lvl="0"/>
                <a:endParaRPr lang="en-US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,+)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:r>
                  <a:rPr lang="en-US" dirty="0">
                    <a:latin typeface="Arial" panose="020B0604020202020204"/>
                  </a:rPr>
                  <a:t>So </a:t>
                </a:r>
                <a:r>
                  <a:rPr lang="en-US" dirty="0" err="1">
                    <a:latin typeface="Arial" panose="020B0604020202020204"/>
                  </a:rPr>
                  <a:t>2D</a:t>
                </a:r>
                <a:r>
                  <a:rPr lang="en-US" dirty="0">
                    <a:latin typeface="Arial" panose="020B0604020202020204"/>
                  </a:rPr>
                  <a:t> convolution can be simplified as the inner product of input f and the translated filter.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A8703-FB8C-CFFF-35D3-8C57E0BA7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39" y="2041835"/>
                <a:ext cx="11605361" cy="2203873"/>
              </a:xfrm>
              <a:prstGeom prst="rect">
                <a:avLst/>
              </a:prstGeom>
              <a:blipFill>
                <a:blip r:embed="rId2"/>
                <a:stretch>
                  <a:fillRect l="-420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7B8ADE-BEA9-E603-B359-52A59D2229CE}"/>
                  </a:ext>
                </a:extLst>
              </p:cNvPr>
              <p:cNvSpPr txBox="1"/>
              <p:nvPr/>
            </p:nvSpPr>
            <p:spPr>
              <a:xfrm>
                <a:off x="2528927" y="4245708"/>
                <a:ext cx="9518258" cy="950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e.g. 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G =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,+)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.,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translation</m:t>
                    </m:r>
                    <m:r>
                      <m:rPr>
                        <m:nor/>
                      </m:rPr>
                      <a:rPr lang="zh-CN" alt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group</m:t>
                    </m:r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represents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pure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translation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7B8ADE-BEA9-E603-B359-52A59D222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927" y="4245708"/>
                <a:ext cx="9518258" cy="950838"/>
              </a:xfrm>
              <a:prstGeom prst="rect">
                <a:avLst/>
              </a:prstGeom>
              <a:blipFill>
                <a:blip r:embed="rId3"/>
                <a:stretch>
                  <a:fillRect l="-667" t="-2667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932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B939B3-311F-5878-B30D-4A3311E3F8ED}"/>
                  </a:ext>
                </a:extLst>
              </p:cNvPr>
              <p:cNvSpPr txBox="1"/>
              <p:nvPr/>
            </p:nvSpPr>
            <p:spPr>
              <a:xfrm>
                <a:off x="219699" y="1662656"/>
                <a:ext cx="11605361" cy="1372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Define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 input image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f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∈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2D convolution kernel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Ψ</m:t>
                    </m:r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The convolution is defined as: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acc>
                            <m:accPr>
                              <m:chr m:val="̂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Ψ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Ψ</m:t>
                          </m:r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e>
                      </m:nary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𝑆𝐸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(2)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B939B3-311F-5878-B30D-4A3311E3F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99" y="1662656"/>
                <a:ext cx="11605361" cy="1372812"/>
              </a:xfrm>
              <a:prstGeom prst="rect">
                <a:avLst/>
              </a:prstGeom>
              <a:blipFill>
                <a:blip r:embed="rId2"/>
                <a:stretch>
                  <a:fillRect l="-437" t="-39450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7D766F-D392-AD4E-C945-3446A0CA7B35}"/>
              </a:ext>
            </a:extLst>
          </p:cNvPr>
          <p:cNvSpPr txBox="1"/>
          <p:nvPr/>
        </p:nvSpPr>
        <p:spPr>
          <a:xfrm>
            <a:off x="293319" y="44171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432FF"/>
                </a:solidFill>
                <a:latin typeface="Arial" panose="020B0604020202020204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  G-CNNs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BEC1E-3082-65E8-FC44-DBFC5E10F862}"/>
              </a:ext>
            </a:extLst>
          </p:cNvPr>
          <p:cNvSpPr txBox="1"/>
          <p:nvPr/>
        </p:nvSpPr>
        <p:spPr>
          <a:xfrm>
            <a:off x="597535" y="1107093"/>
            <a:ext cx="4727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432FF"/>
                </a:solidFill>
                <a:latin typeface="Arial" panose="020B0604020202020204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.4.1  Layer 1: SE(2) Lifting Convolution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0B0364-7A5C-3ED6-549E-DF1006836800}"/>
              </a:ext>
            </a:extLst>
          </p:cNvPr>
          <p:cNvSpPr txBox="1"/>
          <p:nvPr/>
        </p:nvSpPr>
        <p:spPr>
          <a:xfrm>
            <a:off x="7479383" y="12012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F26996D6-6D3B-31DC-FDC3-CFA2ADAF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39" y="3972850"/>
            <a:ext cx="419100" cy="3937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FD8BC88-C4E4-6212-632B-D1935B07E2C9}"/>
              </a:ext>
            </a:extLst>
          </p:cNvPr>
          <p:cNvGrpSpPr/>
          <p:nvPr/>
        </p:nvGrpSpPr>
        <p:grpSpPr>
          <a:xfrm>
            <a:off x="2176827" y="4305040"/>
            <a:ext cx="570344" cy="421350"/>
            <a:chOff x="786277" y="2217466"/>
            <a:chExt cx="570347" cy="4213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30C4D1-C53E-F695-D002-6998595BD950}"/>
                </a:ext>
              </a:extLst>
            </p:cNvPr>
            <p:cNvSpPr txBox="1"/>
            <p:nvPr/>
          </p:nvSpPr>
          <p:spPr>
            <a:xfrm>
              <a:off x="786277" y="2269488"/>
              <a:ext cx="27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C538FB7-4B68-C301-0F24-70454314B0BD}"/>
                </a:ext>
              </a:extLst>
            </p:cNvPr>
            <p:cNvGrpSpPr/>
            <p:nvPr/>
          </p:nvGrpSpPr>
          <p:grpSpPr>
            <a:xfrm>
              <a:off x="962827" y="2217466"/>
              <a:ext cx="393797" cy="351046"/>
              <a:chOff x="6750712" y="932514"/>
              <a:chExt cx="429927" cy="36933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94D5A85-1D9E-AD50-C0D3-089B8A5AEA3E}"/>
                  </a:ext>
                </a:extLst>
              </p:cNvPr>
              <p:cNvSpPr/>
              <p:nvPr/>
            </p:nvSpPr>
            <p:spPr>
              <a:xfrm>
                <a:off x="6811358" y="964805"/>
                <a:ext cx="308633" cy="30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A9C9365-F818-644F-D610-C652C365CF2E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712" y="932514"/>
                    <a:ext cx="429927" cy="369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Ψ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E1A90F8-C15E-CD63-CD32-61C0B9A2C0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0712" y="932514"/>
                    <a:ext cx="429927" cy="36933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2CEEE8C-2668-07C7-D3A5-BA258E551541}"/>
              </a:ext>
            </a:extLst>
          </p:cNvPr>
          <p:cNvSpPr txBox="1"/>
          <p:nvPr/>
        </p:nvSpPr>
        <p:spPr>
          <a:xfrm>
            <a:off x="1988965" y="395640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Lifting Conv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DE888C-9110-4AB3-3DB0-05A0D45A85B0}"/>
              </a:ext>
            </a:extLst>
          </p:cNvPr>
          <p:cNvCxnSpPr>
            <a:cxnSpLocks/>
          </p:cNvCxnSpPr>
          <p:nvPr/>
        </p:nvCxnSpPr>
        <p:spPr>
          <a:xfrm>
            <a:off x="2014822" y="4240026"/>
            <a:ext cx="1117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5614C4-D3A0-C4CF-E09C-D8AD784E3A09}"/>
              </a:ext>
            </a:extLst>
          </p:cNvPr>
          <p:cNvGrpSpPr/>
          <p:nvPr/>
        </p:nvGrpSpPr>
        <p:grpSpPr>
          <a:xfrm>
            <a:off x="3347935" y="3127564"/>
            <a:ext cx="1631364" cy="1935054"/>
            <a:chOff x="3372831" y="4658731"/>
            <a:chExt cx="1631364" cy="193505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1494BFE-7F89-55AB-53FC-452EA53B0C36}"/>
                </a:ext>
              </a:extLst>
            </p:cNvPr>
            <p:cNvGrpSpPr/>
            <p:nvPr/>
          </p:nvGrpSpPr>
          <p:grpSpPr>
            <a:xfrm>
              <a:off x="3372831" y="4859370"/>
              <a:ext cx="1631364" cy="1734415"/>
              <a:chOff x="3264674" y="4899727"/>
              <a:chExt cx="1631364" cy="173441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8D902A2-CE1D-8707-2E76-945EE53F8A33}"/>
                  </a:ext>
                </a:extLst>
              </p:cNvPr>
              <p:cNvGrpSpPr/>
              <p:nvPr/>
            </p:nvGrpSpPr>
            <p:grpSpPr>
              <a:xfrm>
                <a:off x="3551577" y="5201982"/>
                <a:ext cx="1344461" cy="1432160"/>
                <a:chOff x="8877893" y="3483928"/>
                <a:chExt cx="1447686" cy="1499101"/>
              </a:xfrm>
            </p:grpSpPr>
            <p:pic>
              <p:nvPicPr>
                <p:cNvPr id="46" name="Picture 45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FFFBB48-CB1D-B991-26D4-5C0F8AEBF7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77893" y="4200155"/>
                  <a:ext cx="786693" cy="782874"/>
                </a:xfrm>
                <a:prstGeom prst="rect">
                  <a:avLst/>
                </a:prstGeom>
              </p:spPr>
            </p:pic>
            <p:pic>
              <p:nvPicPr>
                <p:cNvPr id="47" name="Picture 46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C3C16E8-1D24-246E-D846-ECE1424D5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44200" y="3913139"/>
                  <a:ext cx="854253" cy="858421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3CE6B67-3457-A271-574E-2584D8753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36055" y="3685202"/>
                  <a:ext cx="854253" cy="858421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AFDF860-EE9D-C9A5-E035-ED09396A7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71326" y="3483928"/>
                  <a:ext cx="854253" cy="858421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4584BAD-5752-C519-662F-27DEDE01492F}"/>
                      </a:ext>
                    </a:extLst>
                  </p:cNvPr>
                  <p:cNvSpPr txBox="1"/>
                  <p:nvPr/>
                </p:nvSpPr>
                <p:spPr>
                  <a:xfrm>
                    <a:off x="3980010" y="4987445"/>
                    <a:ext cx="33855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4584BAD-5752-C519-662F-27DEDE0149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0010" y="4987445"/>
                    <a:ext cx="338554" cy="24622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3ED944D-055C-F65D-82AC-B06B3EDEA0D3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865" y="5202634"/>
                    <a:ext cx="40908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3ED944D-055C-F65D-82AC-B06B3EDEA0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65" y="5202634"/>
                    <a:ext cx="409086" cy="24622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110C40E7-15D4-EA57-BAF0-590ACD741CA9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320" y="5412031"/>
                    <a:ext cx="47961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110C40E7-15D4-EA57-BAF0-590ACD741C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3320" y="5412031"/>
                    <a:ext cx="479618" cy="24622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FF9748F-5AD1-AB28-6283-B06FFD95F024}"/>
                      </a:ext>
                    </a:extLst>
                  </p:cNvPr>
                  <p:cNvSpPr txBox="1"/>
                  <p:nvPr/>
                </p:nvSpPr>
                <p:spPr>
                  <a:xfrm>
                    <a:off x="3320270" y="5667407"/>
                    <a:ext cx="47961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270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FF9748F-5AD1-AB28-6283-B06FFD95F0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0270" y="5667407"/>
                    <a:ext cx="479618" cy="24622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4D0ED8B-0853-BBC6-97A8-AC0C381223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4674" y="4899727"/>
                <a:ext cx="831464" cy="9865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17FE5-6C42-20DF-3388-93E3BE558CFA}"/>
                    </a:ext>
                  </a:extLst>
                </p:cNvPr>
                <p:cNvSpPr txBox="1"/>
                <p:nvPr/>
              </p:nvSpPr>
              <p:spPr>
                <a:xfrm>
                  <a:off x="3852718" y="4658731"/>
                  <a:ext cx="3406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17FE5-6C42-20DF-3388-93E3BE558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718" y="4658731"/>
                  <a:ext cx="340606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7449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EFA7-7D6D-5F8C-CA53-3B4A2102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1335"/>
            <a:ext cx="11351513" cy="6858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432FF"/>
                </a:solidFill>
              </a:rPr>
              <a:t>Outline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E1CB7-97D7-716C-EAF2-A98FACAB2CA4}"/>
              </a:ext>
            </a:extLst>
          </p:cNvPr>
          <p:cNvSpPr txBox="1"/>
          <p:nvPr/>
        </p:nvSpPr>
        <p:spPr>
          <a:xfrm>
            <a:off x="630936" y="1415351"/>
            <a:ext cx="771236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0</a:t>
            </a:r>
            <a:r>
              <a:rPr lang="en-US" b="1" dirty="0"/>
              <a:t>. Deep Neural Network(</a:t>
            </a:r>
            <a:r>
              <a:rPr lang="en-US" b="1" dirty="0" err="1"/>
              <a:t>DNN</a:t>
            </a:r>
            <a:r>
              <a:rPr lang="en-US" b="1" dirty="0"/>
              <a:t>) and Convolution Neural Network(CNN)</a:t>
            </a:r>
          </a:p>
          <a:p>
            <a:endParaRPr lang="en-US" b="1" dirty="0"/>
          </a:p>
          <a:p>
            <a:r>
              <a:rPr lang="en-US" altLang="zh-CN" b="1" dirty="0"/>
              <a:t>1</a:t>
            </a:r>
            <a:r>
              <a:rPr lang="en-US" b="1" dirty="0"/>
              <a:t>. General Group Theory </a:t>
            </a:r>
          </a:p>
          <a:p>
            <a:endParaRPr lang="en-US" b="1" dirty="0"/>
          </a:p>
          <a:p>
            <a:r>
              <a:rPr lang="en-US" altLang="zh-CN" b="1" dirty="0"/>
              <a:t>2</a:t>
            </a:r>
            <a:r>
              <a:rPr lang="en-US" b="1" dirty="0"/>
              <a:t>. Group-equivariant CNNs.   </a:t>
            </a:r>
          </a:p>
          <a:p>
            <a:r>
              <a:rPr lang="en-US" b="1" dirty="0"/>
              <a:t>  </a:t>
            </a:r>
          </a:p>
          <a:p>
            <a:r>
              <a:rPr lang="en-US" altLang="zh-CN" b="1" dirty="0"/>
              <a:t>3</a:t>
            </a:r>
            <a:r>
              <a:rPr lang="en-US" b="1" dirty="0"/>
              <a:t>. Rotation-equivariant Steerable Filter </a:t>
            </a:r>
            <a:r>
              <a:rPr lang="en-US" b="1" dirty="0" err="1"/>
              <a:t>CNNs</a:t>
            </a:r>
            <a:endParaRPr lang="en-US" b="1" dirty="0"/>
          </a:p>
          <a:p>
            <a:endParaRPr lang="en-US" b="1" dirty="0"/>
          </a:p>
          <a:p>
            <a:r>
              <a:rPr lang="en-US" altLang="zh-CN" b="1" dirty="0"/>
              <a:t>4.</a:t>
            </a:r>
            <a:r>
              <a:rPr lang="en-US" b="1" dirty="0"/>
              <a:t> Scale-equivariant Steerable CNNs</a:t>
            </a:r>
          </a:p>
          <a:p>
            <a:endParaRPr lang="en-US" b="1" dirty="0"/>
          </a:p>
          <a:p>
            <a:r>
              <a:rPr lang="en-US" b="1" dirty="0"/>
              <a:t>5. </a:t>
            </a:r>
            <a:r>
              <a:rPr lang="en-US" altLang="zh-CN" b="1" dirty="0"/>
              <a:t>Stability of equivariant representation to deformation</a:t>
            </a:r>
          </a:p>
          <a:p>
            <a:endParaRPr lang="en-US" b="1" dirty="0"/>
          </a:p>
          <a:p>
            <a:r>
              <a:rPr lang="en-US" b="1" dirty="0"/>
              <a:t>6. Experiment Results in Fashion-MNIST Dataset</a:t>
            </a:r>
          </a:p>
          <a:p>
            <a:endParaRPr lang="en-US" b="1" dirty="0"/>
          </a:p>
          <a:p>
            <a:r>
              <a:rPr lang="en-US" b="1" dirty="0"/>
              <a:t>7. Future Directions</a:t>
            </a:r>
          </a:p>
          <a:p>
            <a:endParaRPr lang="en-US" b="1" dirty="0"/>
          </a:p>
          <a:p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76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DE08E-2644-0BEA-F484-990077924997}"/>
              </a:ext>
            </a:extLst>
          </p:cNvPr>
          <p:cNvSpPr txBox="1"/>
          <p:nvPr/>
        </p:nvSpPr>
        <p:spPr>
          <a:xfrm>
            <a:off x="688964" y="822398"/>
            <a:ext cx="4754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432FF"/>
                </a:solidFill>
                <a:latin typeface="Arial" panose="020B0604020202020204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  Layer 2: SE(2) </a:t>
            </a:r>
            <a:r>
              <a:rPr lang="en-US" sz="2000" dirty="0">
                <a:solidFill>
                  <a:srgbClr val="0432FF"/>
                </a:solidFill>
                <a:latin typeface="Arial" panose="020B0604020202020204"/>
              </a:rPr>
              <a:t>Group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9DC7C5-3773-5BAF-CA73-F5ADBF4F1C77}"/>
                  </a:ext>
                </a:extLst>
              </p:cNvPr>
              <p:cNvSpPr txBox="1"/>
              <p:nvPr/>
            </p:nvSpPr>
            <p:spPr>
              <a:xfrm>
                <a:off x="377088" y="1222508"/>
                <a:ext cx="11605361" cy="1826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Define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 input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3D feature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𝑔</m:t>
                        </m:r>
                      </m:sub>
                    </m:sSub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∈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𝑆𝐸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(2)</m:t>
                        </m:r>
                      </m:e>
                    </m:d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3D convolution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Ψ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𝑔</m:t>
                        </m:r>
                      </m:sub>
                    </m:sSub>
                    <m: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𝑆𝐸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(2)).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The convolution is defined as: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e>
                          </m:acc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Ψ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𝑆𝑂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𝑆𝐸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(2)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Ψ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9DC7C5-3773-5BAF-CA73-F5ADBF4F1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88" y="1222508"/>
                <a:ext cx="11605361" cy="1826462"/>
              </a:xfrm>
              <a:prstGeom prst="rect">
                <a:avLst/>
              </a:prstGeom>
              <a:blipFill>
                <a:blip r:embed="rId2"/>
                <a:stretch>
                  <a:fillRect l="-437" t="-16552" b="-7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DC9711-5ABE-2512-F626-9CC95031D4CA}"/>
              </a:ext>
            </a:extLst>
          </p:cNvPr>
          <p:cNvCxnSpPr>
            <a:cxnSpLocks/>
          </p:cNvCxnSpPr>
          <p:nvPr/>
        </p:nvCxnSpPr>
        <p:spPr>
          <a:xfrm>
            <a:off x="5828506" y="4276997"/>
            <a:ext cx="1117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0EC28B-FE7E-EC5B-E795-4701D65B782B}"/>
              </a:ext>
            </a:extLst>
          </p:cNvPr>
          <p:cNvSpPr txBox="1"/>
          <p:nvPr/>
        </p:nvSpPr>
        <p:spPr>
          <a:xfrm>
            <a:off x="5650213" y="3767179"/>
            <a:ext cx="1553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   G-Conv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+ Spatial Max Pooling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1D8042-0D1B-9308-8400-E26D2E539CC1}"/>
              </a:ext>
            </a:extLst>
          </p:cNvPr>
          <p:cNvGrpSpPr/>
          <p:nvPr/>
        </p:nvGrpSpPr>
        <p:grpSpPr>
          <a:xfrm>
            <a:off x="7196248" y="2983896"/>
            <a:ext cx="2402846" cy="2387445"/>
            <a:chOff x="4853233" y="140547"/>
            <a:chExt cx="2402846" cy="2387445"/>
          </a:xfrm>
        </p:grpSpPr>
        <p:pic>
          <p:nvPicPr>
            <p:cNvPr id="15" name="Picture 14" descr="A picture containing colorfulness, square, screenshot, rectangle&#10;&#10;Description automatically generated">
              <a:extLst>
                <a:ext uri="{FF2B5EF4-FFF2-40B4-BE49-F238E27FC236}">
                  <a16:creationId xmlns:a16="http://schemas.microsoft.com/office/drawing/2014/main" id="{E7229F5F-EBE8-4651-917E-E49A52013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728" y="140547"/>
              <a:ext cx="810662" cy="813816"/>
            </a:xfrm>
            <a:prstGeom prst="rect">
              <a:avLst/>
            </a:prstGeom>
          </p:spPr>
        </p:pic>
        <p:pic>
          <p:nvPicPr>
            <p:cNvPr id="16" name="Picture 15" descr="A picture containing square, colorfulness, rectangle, screenshot&#10;&#10;Description automatically generated">
              <a:extLst>
                <a:ext uri="{FF2B5EF4-FFF2-40B4-BE49-F238E27FC236}">
                  <a16:creationId xmlns:a16="http://schemas.microsoft.com/office/drawing/2014/main" id="{741A7BD6-33D2-534F-4837-81178C308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3233" y="930037"/>
              <a:ext cx="802290" cy="820876"/>
            </a:xfrm>
            <a:prstGeom prst="rect">
              <a:avLst/>
            </a:prstGeom>
          </p:spPr>
        </p:pic>
        <p:pic>
          <p:nvPicPr>
            <p:cNvPr id="17" name="Picture 16" descr="A picture containing square, colorfulness, rectangle, screenshot&#10;&#10;Description automatically generated">
              <a:extLst>
                <a:ext uri="{FF2B5EF4-FFF2-40B4-BE49-F238E27FC236}">
                  <a16:creationId xmlns:a16="http://schemas.microsoft.com/office/drawing/2014/main" id="{3FBC3A6F-8112-91AA-C370-059C9E1C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789" y="924831"/>
              <a:ext cx="802290" cy="793343"/>
            </a:xfrm>
            <a:prstGeom prst="rect">
              <a:avLst/>
            </a:prstGeom>
          </p:spPr>
        </p:pic>
        <p:pic>
          <p:nvPicPr>
            <p:cNvPr id="18" name="Picture 17" descr="A picture containing screenshot, square, colorfulness, rectangle&#10;&#10;Description automatically generated">
              <a:extLst>
                <a:ext uri="{FF2B5EF4-FFF2-40B4-BE49-F238E27FC236}">
                  <a16:creationId xmlns:a16="http://schemas.microsoft.com/office/drawing/2014/main" id="{D621BFB5-9780-26C8-E44B-AFC72571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0196" y="1645914"/>
              <a:ext cx="822008" cy="882078"/>
            </a:xfrm>
            <a:prstGeom prst="rect">
              <a:avLst/>
            </a:prstGeom>
          </p:spPr>
        </p:pic>
      </p:grpSp>
      <p:pic>
        <p:nvPicPr>
          <p:cNvPr id="20" name="Picture 19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FAFD9427-F282-D5FC-0D2A-818760DEB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341" y="4018659"/>
            <a:ext cx="419100" cy="3937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A4404E5-7218-D9EE-294A-87CA4C70643D}"/>
              </a:ext>
            </a:extLst>
          </p:cNvPr>
          <p:cNvGrpSpPr/>
          <p:nvPr/>
        </p:nvGrpSpPr>
        <p:grpSpPr>
          <a:xfrm>
            <a:off x="2889829" y="4350849"/>
            <a:ext cx="570344" cy="421350"/>
            <a:chOff x="786277" y="2217466"/>
            <a:chExt cx="570347" cy="4213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80FEF2-1EE1-E677-4732-C44F06ED420D}"/>
                </a:ext>
              </a:extLst>
            </p:cNvPr>
            <p:cNvSpPr txBox="1"/>
            <p:nvPr/>
          </p:nvSpPr>
          <p:spPr>
            <a:xfrm>
              <a:off x="786277" y="2269488"/>
              <a:ext cx="27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F790A2-2EBF-7CE2-27F2-AFCAC2A74C0B}"/>
                </a:ext>
              </a:extLst>
            </p:cNvPr>
            <p:cNvGrpSpPr/>
            <p:nvPr/>
          </p:nvGrpSpPr>
          <p:grpSpPr>
            <a:xfrm>
              <a:off x="962827" y="2217466"/>
              <a:ext cx="393797" cy="351046"/>
              <a:chOff x="6750712" y="932514"/>
              <a:chExt cx="429927" cy="36933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8F339D-6F2F-001F-03AE-2D051B230188}"/>
                  </a:ext>
                </a:extLst>
              </p:cNvPr>
              <p:cNvSpPr/>
              <p:nvPr/>
            </p:nvSpPr>
            <p:spPr>
              <a:xfrm>
                <a:off x="6811358" y="964805"/>
                <a:ext cx="308633" cy="30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279C150-8900-D47E-9058-7CF7A4CDFD9A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712" y="932514"/>
                    <a:ext cx="429927" cy="369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Ψ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E1A90F8-C15E-CD63-CD32-61C0B9A2C0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0712" y="932514"/>
                    <a:ext cx="429927" cy="36933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1756D7B-FDA4-3C01-973B-8BDB4BE60A98}"/>
              </a:ext>
            </a:extLst>
          </p:cNvPr>
          <p:cNvSpPr txBox="1"/>
          <p:nvPr/>
        </p:nvSpPr>
        <p:spPr>
          <a:xfrm>
            <a:off x="2701967" y="4002211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Lifting Conv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C9EE4E-3800-698F-CAEE-E7575777985C}"/>
              </a:ext>
            </a:extLst>
          </p:cNvPr>
          <p:cNvCxnSpPr>
            <a:cxnSpLocks/>
          </p:cNvCxnSpPr>
          <p:nvPr/>
        </p:nvCxnSpPr>
        <p:spPr>
          <a:xfrm>
            <a:off x="2727824" y="4285835"/>
            <a:ext cx="1117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84E8F96-4E91-EEA3-23B2-E7686C462AB9}"/>
              </a:ext>
            </a:extLst>
          </p:cNvPr>
          <p:cNvGrpSpPr/>
          <p:nvPr/>
        </p:nvGrpSpPr>
        <p:grpSpPr>
          <a:xfrm>
            <a:off x="3991931" y="3309470"/>
            <a:ext cx="1631364" cy="1935054"/>
            <a:chOff x="3372831" y="4658731"/>
            <a:chExt cx="1631364" cy="193505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05DABDE-439B-CA78-CB97-7EEEBD06C207}"/>
                </a:ext>
              </a:extLst>
            </p:cNvPr>
            <p:cNvGrpSpPr/>
            <p:nvPr/>
          </p:nvGrpSpPr>
          <p:grpSpPr>
            <a:xfrm>
              <a:off x="3372831" y="4859370"/>
              <a:ext cx="1631364" cy="1734415"/>
              <a:chOff x="3264674" y="4899727"/>
              <a:chExt cx="1631364" cy="1734415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AF587A6A-86F8-318C-3ED6-A0F220A61005}"/>
                  </a:ext>
                </a:extLst>
              </p:cNvPr>
              <p:cNvGrpSpPr/>
              <p:nvPr/>
            </p:nvGrpSpPr>
            <p:grpSpPr>
              <a:xfrm>
                <a:off x="3551577" y="5201982"/>
                <a:ext cx="1344461" cy="1432160"/>
                <a:chOff x="8877893" y="3483928"/>
                <a:chExt cx="1447686" cy="1499101"/>
              </a:xfrm>
            </p:grpSpPr>
            <p:pic>
              <p:nvPicPr>
                <p:cNvPr id="67" name="Picture 66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2A488106-1047-679A-BA88-4450E247BE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77893" y="4200155"/>
                  <a:ext cx="786693" cy="782874"/>
                </a:xfrm>
                <a:prstGeom prst="rect">
                  <a:avLst/>
                </a:prstGeom>
              </p:spPr>
            </p:pic>
            <p:pic>
              <p:nvPicPr>
                <p:cNvPr id="68" name="Picture 67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3F6001E-6B7A-ED9C-D2D6-474A4B8CE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44200" y="3913139"/>
                  <a:ext cx="854253" cy="858421"/>
                </a:xfrm>
                <a:prstGeom prst="rect">
                  <a:avLst/>
                </a:prstGeom>
              </p:spPr>
            </p:pic>
            <p:pic>
              <p:nvPicPr>
                <p:cNvPr id="69" name="Picture 68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C381423-045D-E348-E25E-5E92E15F6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36055" y="3685202"/>
                  <a:ext cx="854253" cy="858421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209B1287-0E0F-F32B-868E-BE238A1293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71326" y="3483928"/>
                  <a:ext cx="854253" cy="858421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D098D74-36B7-E6CE-C8CA-5F26EA189B79}"/>
                      </a:ext>
                    </a:extLst>
                  </p:cNvPr>
                  <p:cNvSpPr txBox="1"/>
                  <p:nvPr/>
                </p:nvSpPr>
                <p:spPr>
                  <a:xfrm>
                    <a:off x="3980010" y="4987445"/>
                    <a:ext cx="33855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D098D74-36B7-E6CE-C8CA-5F26EA189B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0010" y="4987445"/>
                    <a:ext cx="338554" cy="24622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65E05E-8DCB-1315-6DF8-A7B16C7693DF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865" y="5202634"/>
                    <a:ext cx="40908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A65E05E-8DCB-1315-6DF8-A7B16C7693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65" y="5202634"/>
                    <a:ext cx="409086" cy="24622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91B81DC-EFAB-5486-655B-353B88EE9687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320" y="5412031"/>
                    <a:ext cx="47961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91B81DC-EFAB-5486-655B-353B88EE96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3320" y="5412031"/>
                    <a:ext cx="479618" cy="24622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EB8B885-2A8E-6CEF-FA22-FAC667A2A6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20270" y="5667407"/>
                    <a:ext cx="47961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270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EB8B885-2A8E-6CEF-FA22-FAC667A2A6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0270" y="5667407"/>
                    <a:ext cx="479618" cy="24622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72810EA-B141-498C-286C-6881E86A8D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4674" y="4899727"/>
                <a:ext cx="831464" cy="9865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3D26D02-277C-0C4F-8C7D-E1E5319E155C}"/>
                    </a:ext>
                  </a:extLst>
                </p:cNvPr>
                <p:cNvSpPr txBox="1"/>
                <p:nvPr/>
              </p:nvSpPr>
              <p:spPr>
                <a:xfrm>
                  <a:off x="3852718" y="4658731"/>
                  <a:ext cx="3406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3D26D02-277C-0C4F-8C7D-E1E5319E1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718" y="4658731"/>
                  <a:ext cx="340606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1025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44BDB3-C819-EC47-04BC-0D8EBC384787}"/>
                  </a:ext>
                </a:extLst>
              </p:cNvPr>
              <p:cNvSpPr txBox="1"/>
              <p:nvPr/>
            </p:nvSpPr>
            <p:spPr>
              <a:xfrm>
                <a:off x="645784" y="1506127"/>
                <a:ext cx="79151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</a:t>
                </a:r>
                <a:r>
                  <a:rPr lang="en-US" dirty="0">
                    <a:latin typeface="Arial" panose="020B0604020202020204"/>
                  </a:rPr>
                  <a:t>of of equivariance: by using substitution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44BDB3-C819-EC47-04BC-0D8EBC384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84" y="1506127"/>
                <a:ext cx="7915114" cy="369332"/>
              </a:xfrm>
              <a:prstGeom prst="rect">
                <a:avLst/>
              </a:prstGeom>
              <a:blipFill>
                <a:blip r:embed="rId2"/>
                <a:stretch>
                  <a:fillRect l="-69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9D994C-13B1-DBBC-A894-50BE4661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271" y="2354261"/>
            <a:ext cx="4184485" cy="21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56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001A7-AC72-82B1-F03B-F0CC1335CC96}"/>
              </a:ext>
            </a:extLst>
          </p:cNvPr>
          <p:cNvSpPr txBox="1"/>
          <p:nvPr/>
        </p:nvSpPr>
        <p:spPr>
          <a:xfrm>
            <a:off x="593464" y="1550277"/>
            <a:ext cx="3635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432FF"/>
                </a:solidFill>
                <a:latin typeface="Arial" panose="020B0604020202020204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.4.3 Pointwise Non-linearities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27813C-1D30-0033-C997-2FD2453739E1}"/>
                  </a:ext>
                </a:extLst>
              </p:cNvPr>
              <p:cNvSpPr txBox="1"/>
              <p:nvPr/>
            </p:nvSpPr>
            <p:spPr>
              <a:xfrm>
                <a:off x="377088" y="1976293"/>
                <a:ext cx="11605361" cy="2090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Define the nonlinearity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mapping  </a:t>
                </a:r>
                <a14:m>
                  <m:oMath xmlns:m="http://schemas.openxmlformats.org/officeDocument/2006/math">
                    <m:r>
                      <a:rPr lang="en-US" b="0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/>
                  </a:rPr>
                  <a:t>, composition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.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A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pply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to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 feature map amounts to function composition.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  <m:sub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noProof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noProof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  <m:sub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∘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:endPara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So the rectified feature map inherits the transformation properties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lang="en-US" noProof="0" dirty="0">
                    <a:solidFill>
                      <a:prstClr val="black"/>
                    </a:solidFill>
                    <a:latin typeface="Arial" panose="020B0604020202020204"/>
                  </a:rPr>
                  <a:t>of the previous layer, which is also equivariant.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27813C-1D30-0033-C997-2FD245373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88" y="1976293"/>
                <a:ext cx="11605361" cy="2090509"/>
              </a:xfrm>
              <a:prstGeom prst="rect">
                <a:avLst/>
              </a:prstGeom>
              <a:blipFill>
                <a:blip r:embed="rId2"/>
                <a:stretch>
                  <a:fillRect l="-473" t="-1458" r="-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355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900DD-8FEF-9DFC-2EA0-B80B5DB1A8A2}"/>
              </a:ext>
            </a:extLst>
          </p:cNvPr>
          <p:cNvSpPr txBox="1"/>
          <p:nvPr/>
        </p:nvSpPr>
        <p:spPr>
          <a:xfrm>
            <a:off x="509695" y="1504866"/>
            <a:ext cx="5003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432FF"/>
                </a:solidFill>
                <a:latin typeface="Arial" panose="020B0604020202020204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.4.4 Subgroup Pooling and Coset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A44F20-C0ED-5DC6-5511-A3A39611A652}"/>
                  </a:ext>
                </a:extLst>
              </p:cNvPr>
              <p:cNvSpPr txBox="1"/>
              <p:nvPr/>
            </p:nvSpPr>
            <p:spPr>
              <a:xfrm>
                <a:off x="509695" y="2224870"/>
                <a:ext cx="11605361" cy="187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Define the pooling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operator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applied to a feature map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𝑃𝑓</m:t>
                      </m:r>
                      <m:d>
                        <m:dPr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𝑔𝐻</m:t>
                              </m:r>
                            </m:lim>
                          </m:limLow>
                        </m:fName>
                        <m:e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0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b="0" i="0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left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cosets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0" lang="en-US" sz="1800" b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:r>
                  <a:rPr lang="en-US" dirty="0"/>
                  <a:t>Pooling commutes with group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We can obtain full G-equivariance by choosing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which is a subgroup of G.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A44F20-C0ED-5DC6-5511-A3A39611A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95" y="2224870"/>
                <a:ext cx="11605361" cy="1871346"/>
              </a:xfrm>
              <a:prstGeom prst="rect">
                <a:avLst/>
              </a:prstGeom>
              <a:blipFill>
                <a:blip r:embed="rId2"/>
                <a:stretch>
                  <a:fillRect l="-473" t="-1954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710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, screenshot, handwriting, font&#10;&#10;Description automatically generated">
            <a:extLst>
              <a:ext uri="{FF2B5EF4-FFF2-40B4-BE49-F238E27FC236}">
                <a16:creationId xmlns:a16="http://schemas.microsoft.com/office/drawing/2014/main" id="{AB157018-5984-D956-EDCA-AC13C6C1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31" y="112102"/>
            <a:ext cx="7546223" cy="66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47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BE217D38-0A3D-7152-07C2-1AB7557A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73" y="1961572"/>
            <a:ext cx="419100" cy="393700"/>
          </a:xfrm>
          <a:prstGeom prst="rect">
            <a:avLst/>
          </a:prstGeom>
        </p:spPr>
      </p:pic>
      <p:pic>
        <p:nvPicPr>
          <p:cNvPr id="3" name="Picture 2" descr="A black arro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61AD0788-125E-7DB8-03D8-67A667F4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54" y="2747488"/>
            <a:ext cx="464004" cy="3937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F2831-49FF-227E-B336-D0F69C598B58}"/>
              </a:ext>
            </a:extLst>
          </p:cNvPr>
          <p:cNvGrpSpPr/>
          <p:nvPr/>
        </p:nvGrpSpPr>
        <p:grpSpPr>
          <a:xfrm>
            <a:off x="2043582" y="2609669"/>
            <a:ext cx="1313888" cy="1439116"/>
            <a:chOff x="9141095" y="4770904"/>
            <a:chExt cx="1313888" cy="1439116"/>
          </a:xfrm>
        </p:grpSpPr>
        <p:pic>
          <p:nvPicPr>
            <p:cNvPr id="12" name="Picture 11" descr="A number on a yellow background&#10;&#10;Description automatically generated with low confidence">
              <a:extLst>
                <a:ext uri="{FF2B5EF4-FFF2-40B4-BE49-F238E27FC236}">
                  <a16:creationId xmlns:a16="http://schemas.microsoft.com/office/drawing/2014/main" id="{C7B2B627-7140-D0D2-7A21-6D7A429B2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9139185" y="5425237"/>
              <a:ext cx="786693" cy="782874"/>
            </a:xfrm>
            <a:prstGeom prst="rect">
              <a:avLst/>
            </a:prstGeom>
          </p:spPr>
        </p:pic>
        <p:pic>
          <p:nvPicPr>
            <p:cNvPr id="13" name="Picture 12" descr="A number on a yellow background&#10;&#10;Description automatically generated with low confidence">
              <a:extLst>
                <a:ext uri="{FF2B5EF4-FFF2-40B4-BE49-F238E27FC236}">
                  <a16:creationId xmlns:a16="http://schemas.microsoft.com/office/drawing/2014/main" id="{41C525DD-3DEE-F036-3BF2-EF6618CB2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9271239" y="5195390"/>
              <a:ext cx="854253" cy="858421"/>
            </a:xfrm>
            <a:prstGeom prst="rect">
              <a:avLst/>
            </a:prstGeom>
          </p:spPr>
        </p:pic>
        <p:pic>
          <p:nvPicPr>
            <p:cNvPr id="14" name="Picture 13" descr="A number on a yellow background&#10;&#10;Description automatically generated with low confidence">
              <a:extLst>
                <a:ext uri="{FF2B5EF4-FFF2-40B4-BE49-F238E27FC236}">
                  <a16:creationId xmlns:a16="http://schemas.microsoft.com/office/drawing/2014/main" id="{20AF6056-C59F-5C63-3659-3B1E93CDA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9414198" y="4979587"/>
              <a:ext cx="854253" cy="858421"/>
            </a:xfrm>
            <a:prstGeom prst="rect">
              <a:avLst/>
            </a:prstGeom>
          </p:spPr>
        </p:pic>
        <p:pic>
          <p:nvPicPr>
            <p:cNvPr id="15" name="Picture 14" descr="A number on a yellow background&#10;&#10;Description automatically generated with low confidence">
              <a:extLst>
                <a:ext uri="{FF2B5EF4-FFF2-40B4-BE49-F238E27FC236}">
                  <a16:creationId xmlns:a16="http://schemas.microsoft.com/office/drawing/2014/main" id="{79F7D663-AC46-9CA8-98C4-D1B4B308D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9598646" y="4768820"/>
              <a:ext cx="854253" cy="858421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1B3A5-ED7E-9AD4-0B5C-E45DB10929B7}"/>
              </a:ext>
            </a:extLst>
          </p:cNvPr>
          <p:cNvCxnSpPr>
            <a:cxnSpLocks/>
          </p:cNvCxnSpPr>
          <p:nvPr/>
        </p:nvCxnSpPr>
        <p:spPr>
          <a:xfrm>
            <a:off x="726651" y="2552835"/>
            <a:ext cx="1117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614B2B-9AB1-F8B4-15B3-E9BE8B226AD9}"/>
              </a:ext>
            </a:extLst>
          </p:cNvPr>
          <p:cNvGrpSpPr/>
          <p:nvPr/>
        </p:nvGrpSpPr>
        <p:grpSpPr>
          <a:xfrm>
            <a:off x="901048" y="2583525"/>
            <a:ext cx="570344" cy="421350"/>
            <a:chOff x="786277" y="2217466"/>
            <a:chExt cx="570347" cy="4213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C3B30F-A530-3A84-AED6-D217CE175BFB}"/>
                </a:ext>
              </a:extLst>
            </p:cNvPr>
            <p:cNvSpPr txBox="1"/>
            <p:nvPr/>
          </p:nvSpPr>
          <p:spPr>
            <a:xfrm>
              <a:off x="786277" y="2269488"/>
              <a:ext cx="27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0D44432-EDAE-7E03-70A0-DB34D1B2F12E}"/>
                </a:ext>
              </a:extLst>
            </p:cNvPr>
            <p:cNvGrpSpPr/>
            <p:nvPr/>
          </p:nvGrpSpPr>
          <p:grpSpPr>
            <a:xfrm>
              <a:off x="962827" y="2217466"/>
              <a:ext cx="393797" cy="351046"/>
              <a:chOff x="6750712" y="932514"/>
              <a:chExt cx="429927" cy="36933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A88B4C-C8B1-6746-44B7-EAF4A149BC04}"/>
                  </a:ext>
                </a:extLst>
              </p:cNvPr>
              <p:cNvSpPr/>
              <p:nvPr/>
            </p:nvSpPr>
            <p:spPr>
              <a:xfrm>
                <a:off x="6811358" y="964805"/>
                <a:ext cx="308633" cy="30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E1A90F8-C15E-CD63-CD32-61C0B9A2C057}"/>
                      </a:ext>
                    </a:extLst>
                  </p:cNvPr>
                  <p:cNvSpPr txBox="1"/>
                  <p:nvPr/>
                </p:nvSpPr>
                <p:spPr>
                  <a:xfrm>
                    <a:off x="6750712" y="932514"/>
                    <a:ext cx="429927" cy="369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Ψ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E1A90F8-C15E-CD63-CD32-61C0B9A2C0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0712" y="932514"/>
                    <a:ext cx="429927" cy="369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4A0A71-DED7-0121-5361-1203C0B20974}"/>
              </a:ext>
            </a:extLst>
          </p:cNvPr>
          <p:cNvCxnSpPr>
            <a:cxnSpLocks/>
          </p:cNvCxnSpPr>
          <p:nvPr/>
        </p:nvCxnSpPr>
        <p:spPr>
          <a:xfrm>
            <a:off x="3488002" y="2454759"/>
            <a:ext cx="1469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1DA0FF0-10FF-5AD2-5F26-70A6D4ECC494}"/>
              </a:ext>
            </a:extLst>
          </p:cNvPr>
          <p:cNvSpPr txBox="1"/>
          <p:nvPr/>
        </p:nvSpPr>
        <p:spPr>
          <a:xfrm>
            <a:off x="3549760" y="1982236"/>
            <a:ext cx="1553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   G-Conv1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+ Spatial Max Pooling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0886515-60EE-53D5-72E4-2442FEA22AA1}"/>
              </a:ext>
            </a:extLst>
          </p:cNvPr>
          <p:cNvGrpSpPr/>
          <p:nvPr/>
        </p:nvGrpSpPr>
        <p:grpSpPr>
          <a:xfrm>
            <a:off x="4840860" y="2403586"/>
            <a:ext cx="2441262" cy="2396312"/>
            <a:chOff x="4853232" y="2711649"/>
            <a:chExt cx="2441262" cy="2396312"/>
          </a:xfrm>
        </p:grpSpPr>
        <p:pic>
          <p:nvPicPr>
            <p:cNvPr id="40" name="Picture 39" descr="A picture containing colorfulness, square, rectangle, screenshot&#10;&#10;Description automatically generated">
              <a:extLst>
                <a:ext uri="{FF2B5EF4-FFF2-40B4-BE49-F238E27FC236}">
                  <a16:creationId xmlns:a16="http://schemas.microsoft.com/office/drawing/2014/main" id="{59D114A5-9438-9830-5602-3701734B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5523" y="2711649"/>
              <a:ext cx="822008" cy="844661"/>
            </a:xfrm>
            <a:prstGeom prst="rect">
              <a:avLst/>
            </a:prstGeom>
          </p:spPr>
        </p:pic>
        <p:pic>
          <p:nvPicPr>
            <p:cNvPr id="42" name="Picture 41" descr="A picture containing screenshot, colorfulness, square, rectangle&#10;&#10;Description automatically generated">
              <a:extLst>
                <a:ext uri="{FF2B5EF4-FFF2-40B4-BE49-F238E27FC236}">
                  <a16:creationId xmlns:a16="http://schemas.microsoft.com/office/drawing/2014/main" id="{A91ABD87-F866-587C-3F2C-4D625FA95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3232" y="3534105"/>
              <a:ext cx="802291" cy="766367"/>
            </a:xfrm>
            <a:prstGeom prst="rect">
              <a:avLst/>
            </a:prstGeom>
          </p:spPr>
        </p:pic>
        <p:pic>
          <p:nvPicPr>
            <p:cNvPr id="44" name="Picture 43" descr="A picture containing square, colorfulness, rectangle, screenshot&#10;&#10;Description automatically generated">
              <a:extLst>
                <a:ext uri="{FF2B5EF4-FFF2-40B4-BE49-F238E27FC236}">
                  <a16:creationId xmlns:a16="http://schemas.microsoft.com/office/drawing/2014/main" id="{D6932390-ECD4-C747-FCA7-908F68A4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2204" y="3473777"/>
              <a:ext cx="802290" cy="826695"/>
            </a:xfrm>
            <a:prstGeom prst="rect">
              <a:avLst/>
            </a:prstGeom>
          </p:spPr>
        </p:pic>
        <p:pic>
          <p:nvPicPr>
            <p:cNvPr id="46" name="Picture 45" descr="A picture containing screenshot, square, colorfulness, rectangle&#10;&#10;Description automatically generated">
              <a:extLst>
                <a:ext uri="{FF2B5EF4-FFF2-40B4-BE49-F238E27FC236}">
                  <a16:creationId xmlns:a16="http://schemas.microsoft.com/office/drawing/2014/main" id="{949ED0C4-1112-62E3-87B6-0557A68F6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52752" y="4225883"/>
              <a:ext cx="827550" cy="882078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41D05CC-879B-E29B-5EB0-8D77E7B85D51}"/>
              </a:ext>
            </a:extLst>
          </p:cNvPr>
          <p:cNvGrpSpPr/>
          <p:nvPr/>
        </p:nvGrpSpPr>
        <p:grpSpPr>
          <a:xfrm>
            <a:off x="4840860" y="16141"/>
            <a:ext cx="2402846" cy="2387445"/>
            <a:chOff x="4853233" y="140547"/>
            <a:chExt cx="2402846" cy="2387445"/>
          </a:xfrm>
        </p:grpSpPr>
        <p:pic>
          <p:nvPicPr>
            <p:cNvPr id="49" name="Picture 48" descr="A picture containing colorfulness, square, screenshot, rectangle&#10;&#10;Description automatically generated">
              <a:extLst>
                <a:ext uri="{FF2B5EF4-FFF2-40B4-BE49-F238E27FC236}">
                  <a16:creationId xmlns:a16="http://schemas.microsoft.com/office/drawing/2014/main" id="{CB1D5B16-8759-522B-F432-3DFFC489E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60728" y="140547"/>
              <a:ext cx="810662" cy="813816"/>
            </a:xfrm>
            <a:prstGeom prst="rect">
              <a:avLst/>
            </a:prstGeom>
          </p:spPr>
        </p:pic>
        <p:pic>
          <p:nvPicPr>
            <p:cNvPr id="51" name="Picture 50" descr="A picture containing square, colorfulness, rectangle, screenshot&#10;&#10;Description automatically generated">
              <a:extLst>
                <a:ext uri="{FF2B5EF4-FFF2-40B4-BE49-F238E27FC236}">
                  <a16:creationId xmlns:a16="http://schemas.microsoft.com/office/drawing/2014/main" id="{E43F4B3D-4AD1-D149-8B42-CDB9F76DB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53233" y="930037"/>
              <a:ext cx="802290" cy="820876"/>
            </a:xfrm>
            <a:prstGeom prst="rect">
              <a:avLst/>
            </a:prstGeom>
          </p:spPr>
        </p:pic>
        <p:pic>
          <p:nvPicPr>
            <p:cNvPr id="53" name="Picture 52" descr="A picture containing square, colorfulness, rectangle, screenshot&#10;&#10;Description automatically generated">
              <a:extLst>
                <a:ext uri="{FF2B5EF4-FFF2-40B4-BE49-F238E27FC236}">
                  <a16:creationId xmlns:a16="http://schemas.microsoft.com/office/drawing/2014/main" id="{FDB49898-F31A-BB54-872A-E8B286C33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53789" y="924831"/>
              <a:ext cx="802290" cy="793343"/>
            </a:xfrm>
            <a:prstGeom prst="rect">
              <a:avLst/>
            </a:prstGeom>
          </p:spPr>
        </p:pic>
        <p:pic>
          <p:nvPicPr>
            <p:cNvPr id="55" name="Picture 54" descr="A picture containing screenshot, square, colorfulness, rectangle&#10;&#10;Description automatically generated">
              <a:extLst>
                <a:ext uri="{FF2B5EF4-FFF2-40B4-BE49-F238E27FC236}">
                  <a16:creationId xmlns:a16="http://schemas.microsoft.com/office/drawing/2014/main" id="{7B905CCF-A567-FE39-9EF7-B8498AB76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70196" y="1645914"/>
              <a:ext cx="822008" cy="88207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B15148F-8C63-1A93-1B05-85269C30D07A}"/>
              </a:ext>
            </a:extLst>
          </p:cNvPr>
          <p:cNvSpPr txBox="1"/>
          <p:nvPr/>
        </p:nvSpPr>
        <p:spPr>
          <a:xfrm>
            <a:off x="712137" y="222894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Lifting Conv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79F85FE-0CCA-D149-51F1-A7500A75559E}"/>
              </a:ext>
            </a:extLst>
          </p:cNvPr>
          <p:cNvCxnSpPr>
            <a:cxnSpLocks/>
          </p:cNvCxnSpPr>
          <p:nvPr/>
        </p:nvCxnSpPr>
        <p:spPr>
          <a:xfrm>
            <a:off x="7014304" y="2457398"/>
            <a:ext cx="1008990" cy="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2F131DD-2353-6699-1621-2FD75CD64D5C}"/>
              </a:ext>
            </a:extLst>
          </p:cNvPr>
          <p:cNvSpPr txBox="1"/>
          <p:nvPr/>
        </p:nvSpPr>
        <p:spPr>
          <a:xfrm>
            <a:off x="6928664" y="2207106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Global Pooling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D871DD-07C5-2053-A412-621ACC4AB2CE}"/>
              </a:ext>
            </a:extLst>
          </p:cNvPr>
          <p:cNvSpPr txBox="1"/>
          <p:nvPr/>
        </p:nvSpPr>
        <p:spPr>
          <a:xfrm>
            <a:off x="7846999" y="2037829"/>
            <a:ext cx="16654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tensor([0.5279, 0.5587, </a:t>
            </a:r>
          </a:p>
          <a:p>
            <a:r>
              <a:rPr lang="en-US" sz="1100" dirty="0"/>
              <a:t>            0.5501, 0.5451]</a:t>
            </a:r>
          </a:p>
          <a:p>
            <a:r>
              <a:rPr lang="en-US" sz="1100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E57CEA-9081-E97F-A181-8CFA6A624538}"/>
              </a:ext>
            </a:extLst>
          </p:cNvPr>
          <p:cNvSpPr txBox="1"/>
          <p:nvPr/>
        </p:nvSpPr>
        <p:spPr>
          <a:xfrm>
            <a:off x="3558870" y="2492651"/>
            <a:ext cx="1553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   </a:t>
            </a:r>
            <a:r>
              <a:rPr lang="en-US" sz="1100" dirty="0">
                <a:solidFill>
                  <a:srgbClr val="FF0000"/>
                </a:solidFill>
              </a:rPr>
              <a:t>G-Conv2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+ Spatial Max Pooling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2D7C34-45B5-21D6-DF94-19B51743E2C8}"/>
              </a:ext>
            </a:extLst>
          </p:cNvPr>
          <p:cNvSpPr txBox="1"/>
          <p:nvPr/>
        </p:nvSpPr>
        <p:spPr>
          <a:xfrm>
            <a:off x="7832327" y="2525035"/>
            <a:ext cx="17007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tensor([0.5279, 0.5587, </a:t>
            </a:r>
          </a:p>
          <a:p>
            <a:r>
              <a:rPr lang="en-US" sz="1100" dirty="0"/>
              <a:t>            0.5501, 0.5451]</a:t>
            </a:r>
          </a:p>
          <a:p>
            <a:r>
              <a:rPr lang="en-US" sz="1100" dirty="0"/>
              <a:t> 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454E660-C1EE-5D5C-0089-3FCC9EC380A0}"/>
              </a:ext>
            </a:extLst>
          </p:cNvPr>
          <p:cNvCxnSpPr>
            <a:cxnSpLocks/>
          </p:cNvCxnSpPr>
          <p:nvPr/>
        </p:nvCxnSpPr>
        <p:spPr>
          <a:xfrm>
            <a:off x="9512464" y="2454759"/>
            <a:ext cx="1269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E762A6D-8B6B-4E0B-939C-080FED8B2DF4}"/>
              </a:ext>
            </a:extLst>
          </p:cNvPr>
          <p:cNvSpPr txBox="1"/>
          <p:nvPr/>
        </p:nvSpPr>
        <p:spPr>
          <a:xfrm>
            <a:off x="9600803" y="2061764"/>
            <a:ext cx="1483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Fully Connected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FE2866-F373-0669-54E7-D3D5281B7F77}"/>
              </a:ext>
            </a:extLst>
          </p:cNvPr>
          <p:cNvSpPr txBox="1"/>
          <p:nvPr/>
        </p:nvSpPr>
        <p:spPr>
          <a:xfrm>
            <a:off x="3238564" y="50235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15C7BB-50EA-9958-6331-16C001447718}"/>
              </a:ext>
            </a:extLst>
          </p:cNvPr>
          <p:cNvSpPr txBox="1"/>
          <p:nvPr/>
        </p:nvSpPr>
        <p:spPr>
          <a:xfrm>
            <a:off x="10839133" y="1491525"/>
            <a:ext cx="135286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[-0.2988, -0.0289, -0.1721, -0.1802, 0.3358, 0.0529, 0.1850, -0.1459, 0.3403, 0.0621], </a:t>
            </a:r>
          </a:p>
          <a:p>
            <a:endParaRPr lang="en-US" sz="1100" dirty="0"/>
          </a:p>
          <a:p>
            <a:r>
              <a:rPr lang="en-US" sz="1100" dirty="0"/>
              <a:t>[-0.2988, -0.0289, -0.1721, -0.1802, 0.3358, 0.0529, 0.1850, -0.1459, 0.3403, 0.0621]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E2BE67F-7AB8-7B01-6103-09453086B2D4}"/>
              </a:ext>
            </a:extLst>
          </p:cNvPr>
          <p:cNvGrpSpPr/>
          <p:nvPr/>
        </p:nvGrpSpPr>
        <p:grpSpPr>
          <a:xfrm>
            <a:off x="1119038" y="4658068"/>
            <a:ext cx="3008720" cy="1642149"/>
            <a:chOff x="6066387" y="2841710"/>
            <a:chExt cx="3810805" cy="1946969"/>
          </a:xfrm>
        </p:grpSpPr>
        <p:pic>
          <p:nvPicPr>
            <p:cNvPr id="90" name="Picture 89" descr="A picture containing screenshot, diagram, design&#10;&#10;Description automatically generated">
              <a:extLst>
                <a:ext uri="{FF2B5EF4-FFF2-40B4-BE49-F238E27FC236}">
                  <a16:creationId xmlns:a16="http://schemas.microsoft.com/office/drawing/2014/main" id="{4B5503F1-E246-DDC2-B8E7-EF234FB6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66387" y="3052565"/>
              <a:ext cx="3810805" cy="1736114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97BD7A5-169F-B498-5672-CB49FC87B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36189" y="2841710"/>
              <a:ext cx="3072459" cy="210855"/>
            </a:xfrm>
            <a:prstGeom prst="rect">
              <a:avLst/>
            </a:prstGeom>
          </p:spPr>
        </p:pic>
      </p:grpSp>
      <p:pic>
        <p:nvPicPr>
          <p:cNvPr id="92" name="Picture 9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DD868F5-DE8E-DEDA-DEB3-2A88F5D384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40084" y="4835911"/>
            <a:ext cx="5681950" cy="141466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FB9DF68-10EB-451A-6C8A-91232ACC4E67}"/>
              </a:ext>
            </a:extLst>
          </p:cNvPr>
          <p:cNvSpPr txBox="1"/>
          <p:nvPr/>
        </p:nvSpPr>
        <p:spPr>
          <a:xfrm>
            <a:off x="5803566" y="6284341"/>
            <a:ext cx="405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min = -7.6294e-06, max = 5.7220e-06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82D4E4-9595-679D-D3A0-A268C57398F3}"/>
              </a:ext>
            </a:extLst>
          </p:cNvPr>
          <p:cNvGrpSpPr/>
          <p:nvPr/>
        </p:nvGrpSpPr>
        <p:grpSpPr>
          <a:xfrm>
            <a:off x="1756679" y="519705"/>
            <a:ext cx="1631364" cy="1935054"/>
            <a:chOff x="3372831" y="4658731"/>
            <a:chExt cx="1631364" cy="19350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FD7BD6D-0516-AD33-44FF-1B8F8AC5EC3F}"/>
                </a:ext>
              </a:extLst>
            </p:cNvPr>
            <p:cNvGrpSpPr/>
            <p:nvPr/>
          </p:nvGrpSpPr>
          <p:grpSpPr>
            <a:xfrm>
              <a:off x="3372831" y="4859370"/>
              <a:ext cx="1631364" cy="1734415"/>
              <a:chOff x="3264674" y="4899727"/>
              <a:chExt cx="1631364" cy="173441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BAEE8EF-E384-7E15-8F7B-B3131CB73296}"/>
                  </a:ext>
                </a:extLst>
              </p:cNvPr>
              <p:cNvGrpSpPr/>
              <p:nvPr/>
            </p:nvGrpSpPr>
            <p:grpSpPr>
              <a:xfrm>
                <a:off x="3551577" y="5201982"/>
                <a:ext cx="1344461" cy="1432160"/>
                <a:chOff x="8877893" y="3483928"/>
                <a:chExt cx="1447686" cy="1499101"/>
              </a:xfrm>
            </p:grpSpPr>
            <p:pic>
              <p:nvPicPr>
                <p:cNvPr id="30" name="Picture 29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41B4CA9-8C45-EBC7-28FA-D0C10D9818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77893" y="4200155"/>
                  <a:ext cx="786693" cy="782874"/>
                </a:xfrm>
                <a:prstGeom prst="rect">
                  <a:avLst/>
                </a:prstGeom>
              </p:spPr>
            </p:pic>
            <p:pic>
              <p:nvPicPr>
                <p:cNvPr id="32" name="Picture 31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DC5FB22-89F2-99D0-6F63-A3B0FC05C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44200" y="3913139"/>
                  <a:ext cx="854253" cy="858421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6ECAF27-C031-A4F6-2C9F-1F51652C1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36055" y="3685202"/>
                  <a:ext cx="854253" cy="858421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number on a yellow backgroun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D51FD60-A142-30A7-F782-CECFFB802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71326" y="3483928"/>
                  <a:ext cx="854253" cy="858421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DBE50C4-5EA5-663D-DBCD-6AEAC7CB779D}"/>
                      </a:ext>
                    </a:extLst>
                  </p:cNvPr>
                  <p:cNvSpPr txBox="1"/>
                  <p:nvPr/>
                </p:nvSpPr>
                <p:spPr>
                  <a:xfrm>
                    <a:off x="3980010" y="4987445"/>
                    <a:ext cx="33855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DBE50C4-5EA5-663D-DBCD-6AEAC7CB77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0010" y="4987445"/>
                    <a:ext cx="338554" cy="24622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909C38D-EDBF-F2DD-43BB-87907A8203F4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865" y="5202634"/>
                    <a:ext cx="40908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909C38D-EDBF-F2DD-43BB-87907A8203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65" y="5202634"/>
                    <a:ext cx="409086" cy="24622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0677494-F0DC-800F-F707-F45D58E0BB10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320" y="5412031"/>
                    <a:ext cx="47961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0677494-F0DC-800F-F707-F45D58E0B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3320" y="5412031"/>
                    <a:ext cx="479618" cy="24622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51D3286-0478-0F58-103E-407FC6C2318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0270" y="5667407"/>
                    <a:ext cx="47961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270</m:t>
                          </m:r>
                          <m:r>
                            <a:rPr kumimoji="0" lang="en-US" altLang="zh-CN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51D3286-0478-0F58-103E-407FC6C23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0270" y="5667407"/>
                    <a:ext cx="479618" cy="24622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03F763D-CA88-62B3-89F0-931B443356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4674" y="4899727"/>
                <a:ext cx="831464" cy="9865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E70D58E-08C1-6366-E1DC-9A6DB62378A1}"/>
                    </a:ext>
                  </a:extLst>
                </p:cNvPr>
                <p:cNvSpPr txBox="1"/>
                <p:nvPr/>
              </p:nvSpPr>
              <p:spPr>
                <a:xfrm>
                  <a:off x="3852718" y="4658731"/>
                  <a:ext cx="3406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E70D58E-08C1-6366-E1DC-9A6DB6237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718" y="4658731"/>
                  <a:ext cx="340606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AFA22C-317C-76BE-9650-A411C4638D3E}"/>
                  </a:ext>
                </a:extLst>
              </p:cNvPr>
              <p:cNvSpPr txBox="1"/>
              <p:nvPr/>
            </p:nvSpPr>
            <p:spPr>
              <a:xfrm>
                <a:off x="2438480" y="2399296"/>
                <a:ext cx="33855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0" lang="en-US" altLang="zh-CN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000" i="1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AFA22C-317C-76BE-9650-A411C4638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80" y="2399296"/>
                <a:ext cx="338554" cy="24622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465750-2856-B955-9D13-5BFC299FF96E}"/>
                  </a:ext>
                </a:extLst>
              </p:cNvPr>
              <p:cNvSpPr txBox="1"/>
              <p:nvPr/>
            </p:nvSpPr>
            <p:spPr>
              <a:xfrm>
                <a:off x="2231335" y="2614485"/>
                <a:ext cx="4090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0" lang="en-US" altLang="zh-CN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000" i="1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465750-2856-B955-9D13-5BFC299F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335" y="2614485"/>
                <a:ext cx="409086" cy="24622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1ACCC7-F5D5-92FE-8856-BA8B4649AB1A}"/>
                  </a:ext>
                </a:extLst>
              </p:cNvPr>
              <p:cNvSpPr txBox="1"/>
              <p:nvPr/>
            </p:nvSpPr>
            <p:spPr>
              <a:xfrm>
                <a:off x="1961790" y="2823882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180</m:t>
                      </m:r>
                      <m:r>
                        <a:rPr kumimoji="0" lang="en-US" altLang="zh-CN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000" i="1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1ACCC7-F5D5-92FE-8856-BA8B4649A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90" y="2823882"/>
                <a:ext cx="479618" cy="24622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06DD0-C97B-D3C6-A424-E7169435FFAB}"/>
                  </a:ext>
                </a:extLst>
              </p:cNvPr>
              <p:cNvSpPr txBox="1"/>
              <p:nvPr/>
            </p:nvSpPr>
            <p:spPr>
              <a:xfrm>
                <a:off x="1778740" y="3079258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270</m:t>
                      </m:r>
                      <m:r>
                        <a:rPr kumimoji="0" lang="en-US" altLang="zh-CN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000" i="1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06DD0-C97B-D3C6-A424-E7169435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740" y="3079258"/>
                <a:ext cx="479618" cy="24622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04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44BDB3-C819-EC47-04BC-0D8EBC384787}"/>
                  </a:ext>
                </a:extLst>
              </p:cNvPr>
              <p:cNvSpPr txBox="1"/>
              <p:nvPr/>
            </p:nvSpPr>
            <p:spPr>
              <a:xfrm>
                <a:off x="1203622" y="1736144"/>
                <a:ext cx="9784756" cy="1591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200" b="1" dirty="0">
                    <a:solidFill>
                      <a:srgbClr val="FF0000"/>
                    </a:solidFill>
                    <a:latin typeface="Arial" panose="020B0604020202020204"/>
                  </a:rPr>
                  <a:t>Q:</a:t>
                </a:r>
                <a:r>
                  <a:rPr lang="en-US" sz="3200" dirty="0">
                    <a:solidFill>
                      <a:srgbClr val="FF0000"/>
                    </a:solidFill>
                    <a:latin typeface="Arial" panose="020B0604020202020204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Arial" panose="020B0604020202020204"/>
                  </a:rPr>
                  <a:t>What if rotated by multiple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zh-CN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</a:rPr>
                  <a:t>OR any angle other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</a:rPr>
                  <a:t>？</a:t>
                </a:r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</a:endParaRPr>
              </a:p>
              <a:p>
                <a:pPr lvl="0"/>
                <a:endParaRPr lang="en-US" sz="3200" dirty="0">
                  <a:solidFill>
                    <a:srgbClr val="FF000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44BDB3-C819-EC47-04BC-0D8EBC384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22" y="1736144"/>
                <a:ext cx="9784756" cy="1591974"/>
              </a:xfrm>
              <a:prstGeom prst="rect">
                <a:avLst/>
              </a:prstGeom>
              <a:blipFill>
                <a:blip r:embed="rId2"/>
                <a:stretch>
                  <a:fillRect l="-1554" t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871D20D-B762-4863-E5B5-32FAB4D7DFEA}"/>
              </a:ext>
            </a:extLst>
          </p:cNvPr>
          <p:cNvGrpSpPr/>
          <p:nvPr/>
        </p:nvGrpSpPr>
        <p:grpSpPr>
          <a:xfrm>
            <a:off x="2212919" y="3429000"/>
            <a:ext cx="2117510" cy="2130359"/>
            <a:chOff x="2729280" y="4108072"/>
            <a:chExt cx="2117510" cy="2130359"/>
          </a:xfrm>
        </p:grpSpPr>
        <p:pic>
          <p:nvPicPr>
            <p:cNvPr id="6" name="Picture 5" descr="A dog lying in the grass&#10;&#10;Description automatically generated">
              <a:extLst>
                <a:ext uri="{FF2B5EF4-FFF2-40B4-BE49-F238E27FC236}">
                  <a16:creationId xmlns:a16="http://schemas.microsoft.com/office/drawing/2014/main" id="{2661C182-571E-EC6E-9D90-6FF6E7938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9280" y="4120922"/>
              <a:ext cx="2117509" cy="2117509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3EFB56B-A857-D5A3-1C67-C07CCF1B9362}"/>
                </a:ext>
              </a:extLst>
            </p:cNvPr>
            <p:cNvGrpSpPr/>
            <p:nvPr/>
          </p:nvGrpSpPr>
          <p:grpSpPr>
            <a:xfrm>
              <a:off x="2729280" y="4108072"/>
              <a:ext cx="2117510" cy="2123994"/>
              <a:chOff x="2729280" y="4108072"/>
              <a:chExt cx="2117510" cy="212399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D77937D-D7AB-BA70-FB27-4A4592447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6789" y="4108072"/>
                <a:ext cx="0" cy="211763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02605EE-70A4-28DC-8F51-F25151D7CFE2}"/>
                  </a:ext>
                </a:extLst>
              </p:cNvPr>
              <p:cNvCxnSpPr/>
              <p:nvPr/>
            </p:nvCxnSpPr>
            <p:spPr>
              <a:xfrm>
                <a:off x="2729280" y="4108072"/>
                <a:ext cx="2117509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11C2654-D94F-8FD7-7738-2DEE0145AEBD}"/>
                  </a:ext>
                </a:extLst>
              </p:cNvPr>
              <p:cNvCxnSpPr/>
              <p:nvPr/>
            </p:nvCxnSpPr>
            <p:spPr>
              <a:xfrm>
                <a:off x="2729281" y="6232066"/>
                <a:ext cx="2117509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F97CE9D-8C74-102D-E5CD-D85F87BC2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9281" y="4108193"/>
                <a:ext cx="0" cy="2117509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8C3CE5-289D-2B31-BB14-D2F53B06E780}"/>
              </a:ext>
            </a:extLst>
          </p:cNvPr>
          <p:cNvGrpSpPr/>
          <p:nvPr/>
        </p:nvGrpSpPr>
        <p:grpSpPr>
          <a:xfrm>
            <a:off x="5389180" y="3429000"/>
            <a:ext cx="2117510" cy="2123994"/>
            <a:chOff x="5389183" y="4120922"/>
            <a:chExt cx="2117510" cy="2123994"/>
          </a:xfrm>
        </p:grpSpPr>
        <p:pic>
          <p:nvPicPr>
            <p:cNvPr id="26" name="Picture 25" descr="A dog lying in the grass&#10;&#10;Description automatically generated">
              <a:extLst>
                <a:ext uri="{FF2B5EF4-FFF2-40B4-BE49-F238E27FC236}">
                  <a16:creationId xmlns:a16="http://schemas.microsoft.com/office/drawing/2014/main" id="{0984EB37-D977-874F-8BAC-9AF431AA9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9184" y="4127407"/>
              <a:ext cx="2117509" cy="211750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6994F6-121E-C81D-972B-2C043B63F4DF}"/>
                </a:ext>
              </a:extLst>
            </p:cNvPr>
            <p:cNvGrpSpPr/>
            <p:nvPr/>
          </p:nvGrpSpPr>
          <p:grpSpPr>
            <a:xfrm>
              <a:off x="5389183" y="4120922"/>
              <a:ext cx="2117510" cy="2123994"/>
              <a:chOff x="2729280" y="4108072"/>
              <a:chExt cx="2117510" cy="2123994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7889BB0-4E5C-E921-6707-24AAACFC71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6789" y="4108072"/>
                <a:ext cx="0" cy="211763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FFAE6BD-07B7-8B6E-7B1E-F0604E8CCE97}"/>
                  </a:ext>
                </a:extLst>
              </p:cNvPr>
              <p:cNvCxnSpPr/>
              <p:nvPr/>
            </p:nvCxnSpPr>
            <p:spPr>
              <a:xfrm>
                <a:off x="2729280" y="4108072"/>
                <a:ext cx="2117509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3BCB408-5A65-516C-B905-450094AE57CA}"/>
                  </a:ext>
                </a:extLst>
              </p:cNvPr>
              <p:cNvCxnSpPr/>
              <p:nvPr/>
            </p:nvCxnSpPr>
            <p:spPr>
              <a:xfrm>
                <a:off x="2729281" y="6232066"/>
                <a:ext cx="2117509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923EC3A-2623-A66B-FCD2-C02B0D262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9281" y="4108193"/>
                <a:ext cx="0" cy="2117509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DEE63C-B7DA-D080-3CF4-20251E8B219C}"/>
              </a:ext>
            </a:extLst>
          </p:cNvPr>
          <p:cNvGrpSpPr/>
          <p:nvPr/>
        </p:nvGrpSpPr>
        <p:grpSpPr>
          <a:xfrm>
            <a:off x="8385847" y="3435424"/>
            <a:ext cx="2117510" cy="2130359"/>
            <a:chOff x="8269115" y="4104950"/>
            <a:chExt cx="2117510" cy="2130359"/>
          </a:xfrm>
        </p:grpSpPr>
        <p:pic>
          <p:nvPicPr>
            <p:cNvPr id="27" name="Picture 26" descr="A dog lying in the grass&#10;&#10;Description automatically generated">
              <a:extLst>
                <a:ext uri="{FF2B5EF4-FFF2-40B4-BE49-F238E27FC236}">
                  <a16:creationId xmlns:a16="http://schemas.microsoft.com/office/drawing/2014/main" id="{C222B1F9-BB80-5EAE-4DFF-CDD586FD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67003">
              <a:off x="8269115" y="4117800"/>
              <a:ext cx="2117509" cy="2117509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FAD9020-6510-AE0A-2CAE-E1E72D912EF2}"/>
                </a:ext>
              </a:extLst>
            </p:cNvPr>
            <p:cNvGrpSpPr/>
            <p:nvPr/>
          </p:nvGrpSpPr>
          <p:grpSpPr>
            <a:xfrm>
              <a:off x="8269115" y="4104950"/>
              <a:ext cx="2117510" cy="2123994"/>
              <a:chOff x="2729280" y="4108072"/>
              <a:chExt cx="2117510" cy="212399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89AB6C-5602-16EC-3B23-09FA2DC164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6789" y="4108072"/>
                <a:ext cx="0" cy="211763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92F7FAF-F445-C5D9-9CCF-7D15FF064A1C}"/>
                  </a:ext>
                </a:extLst>
              </p:cNvPr>
              <p:cNvCxnSpPr/>
              <p:nvPr/>
            </p:nvCxnSpPr>
            <p:spPr>
              <a:xfrm>
                <a:off x="2729280" y="4108072"/>
                <a:ext cx="2117509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EE7BB41-73DF-4BD4-A15F-D5878BA13E3A}"/>
                  </a:ext>
                </a:extLst>
              </p:cNvPr>
              <p:cNvCxnSpPr/>
              <p:nvPr/>
            </p:nvCxnSpPr>
            <p:spPr>
              <a:xfrm>
                <a:off x="2729281" y="6232066"/>
                <a:ext cx="2117509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B2E077B-C9B7-DC2A-1923-2414F77C5D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9281" y="4108193"/>
                <a:ext cx="0" cy="2117509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22608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11D90-9F61-D2B9-33D1-52AD10DD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88" y="622029"/>
            <a:ext cx="10945368" cy="6858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0432FF"/>
                </a:solidFill>
              </a:rPr>
              <a:t>3.</a:t>
            </a:r>
            <a:r>
              <a:rPr lang="zh-CN" altLang="en-US" sz="3200" dirty="0">
                <a:solidFill>
                  <a:srgbClr val="0432FF"/>
                </a:solidFill>
              </a:rPr>
              <a:t> </a:t>
            </a:r>
            <a:r>
              <a:rPr lang="en-US" sz="3200" dirty="0">
                <a:solidFill>
                  <a:srgbClr val="0432FF"/>
                </a:solidFill>
              </a:rPr>
              <a:t>Rotation-equivariant Steerable Filter CNNs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9BB09-0586-6D90-99E0-66975E3271EF}"/>
                  </a:ext>
                </a:extLst>
              </p:cNvPr>
              <p:cNvSpPr txBox="1"/>
              <p:nvPr/>
            </p:nvSpPr>
            <p:spPr>
              <a:xfrm>
                <a:off x="377088" y="2053847"/>
                <a:ext cx="11605361" cy="275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 filter is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rotationally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steerable 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when 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its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</a:rPr>
                  <a:t>rotation by an arbitrary angle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0" lang="en-US" sz="1800" b="1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</a:rPr>
                  <a:t> 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can be expressed in a function space spanned by a fixed set of 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atomic basis functions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.</a:t>
                </a:r>
              </a:p>
              <a:p>
                <a:pPr lvl="0"/>
                <a:endPara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  <a:latin typeface="Arial" panose="020B0604020202020204"/>
                </a:endParaRPr>
              </a:p>
              <a:p>
                <a:pPr lvl="0"/>
                <a:endPara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  <a:latin typeface="Arial" panose="020B0604020202020204"/>
                </a:endParaRPr>
              </a:p>
              <a:p>
                <a:pPr lvl="0"/>
                <a:endPara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  <a:latin typeface="Arial" panose="020B060402020202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9BB09-0586-6D90-99E0-66975E327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88" y="2053847"/>
                <a:ext cx="11605361" cy="2750305"/>
              </a:xfrm>
              <a:prstGeom prst="rect">
                <a:avLst/>
              </a:prstGeom>
              <a:blipFill>
                <a:blip r:embed="rId3"/>
                <a:stretch>
                  <a:fillRect l="-473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743AAB-0E5F-0F8B-421F-E7A5233443A2}"/>
              </a:ext>
            </a:extLst>
          </p:cNvPr>
          <p:cNvSpPr txBox="1"/>
          <p:nvPr/>
        </p:nvSpPr>
        <p:spPr>
          <a:xfrm>
            <a:off x="293319" y="1391964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432FF"/>
                </a:solidFill>
                <a:latin typeface="Arial" panose="020B0604020202020204"/>
              </a:rPr>
              <a:t>3.1 Steerable filter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14D0F2-1A01-3934-CB20-6092EA8AE4ED}"/>
              </a:ext>
            </a:extLst>
          </p:cNvPr>
          <p:cNvGrpSpPr/>
          <p:nvPr/>
        </p:nvGrpSpPr>
        <p:grpSpPr>
          <a:xfrm>
            <a:off x="2800886" y="2942019"/>
            <a:ext cx="6097772" cy="1450385"/>
            <a:chOff x="4061550" y="2752521"/>
            <a:chExt cx="6097772" cy="1450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723017-8F5B-8E01-7EFB-13E27B6A8BBA}"/>
                    </a:ext>
                  </a:extLst>
                </p:cNvPr>
                <p:cNvSpPr txBox="1"/>
                <p:nvPr/>
              </p:nvSpPr>
              <p:spPr>
                <a:xfrm>
                  <a:off x="5640572" y="2971800"/>
                  <a:ext cx="2811924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8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0" b="0" i="0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</m:e>
                        </m:d>
                      </m:oMath>
                    </m:oMathPara>
                  </a14:m>
                  <a:endParaRPr lang="en-US" sz="8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A723017-8F5B-8E01-7EFB-13E27B6A8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572" y="2971800"/>
                  <a:ext cx="2811924" cy="123110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06541D-9CBF-E4AE-F62D-03C38017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140071"/>
              <a:ext cx="1866996" cy="1003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BD753C-71BC-78A2-6A2E-CEB2C25C7888}"/>
                    </a:ext>
                  </a:extLst>
                </p:cNvPr>
                <p:cNvSpPr txBox="1"/>
                <p:nvPr/>
              </p:nvSpPr>
              <p:spPr>
                <a:xfrm>
                  <a:off x="4061550" y="2752521"/>
                  <a:ext cx="6097772" cy="3888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noProof="0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noProof="0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noProof="0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US" b="0" i="1" noProof="0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noProof="0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noProof="0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           </m:t>
                        </m:r>
                        <m:sSub>
                          <m:sSubPr>
                            <m:ctrlPr>
                              <a:rPr lang="en-US" b="0" i="1" noProof="0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noProof="0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BD753C-71BC-78A2-6A2E-CEB2C25C7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550" y="2752521"/>
                  <a:ext cx="6097772" cy="388889"/>
                </a:xfrm>
                <a:prstGeom prst="rect">
                  <a:avLst/>
                </a:prstGeom>
                <a:blipFill>
                  <a:blip r:embed="rId6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CF1D48C-E901-4185-EEFD-621D2E319A34}"/>
              </a:ext>
            </a:extLst>
          </p:cNvPr>
          <p:cNvSpPr txBox="1"/>
          <p:nvPr/>
        </p:nvSpPr>
        <p:spPr>
          <a:xfrm>
            <a:off x="377088" y="4742363"/>
            <a:ext cx="7888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Arial" panose="020B0604020202020204"/>
              </a:rPr>
              <a:t>Convolution Filters: </a:t>
            </a:r>
            <a:r>
              <a:rPr lang="en-US" dirty="0">
                <a:solidFill>
                  <a:srgbClr val="FF0000"/>
                </a:solidFill>
                <a:latin typeface="Arial" panose="020B0604020202020204"/>
              </a:rPr>
              <a:t>linear combinations of the elementary filters. </a:t>
            </a:r>
          </a:p>
          <a:p>
            <a:pPr lvl="0"/>
            <a:endParaRPr lang="en-US" dirty="0">
              <a:solidFill>
                <a:srgbClr val="FF000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97372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6361B7-1FBC-B923-DF83-313AE6FB92C3}"/>
              </a:ext>
            </a:extLst>
          </p:cNvPr>
          <p:cNvSpPr txBox="1"/>
          <p:nvPr/>
        </p:nvSpPr>
        <p:spPr>
          <a:xfrm>
            <a:off x="293319" y="467185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432FF"/>
                </a:solidFill>
                <a:latin typeface="Arial" panose="020B0604020202020204"/>
              </a:rPr>
              <a:t>3.2 Circular Harmonics Basis: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5B771-15DC-B997-3B6F-50FD11823D67}"/>
                  </a:ext>
                </a:extLst>
              </p:cNvPr>
              <p:cNvSpPr txBox="1"/>
              <p:nvPr/>
            </p:nvSpPr>
            <p:spPr>
              <a:xfrm>
                <a:off x="414670" y="867295"/>
                <a:ext cx="11790685" cy="2077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Define sinusoidal angular part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; </a:t>
                </a:r>
                <a:r>
                  <a:rPr lang="en-US" dirty="0">
                    <a:solidFill>
                      <a:prstClr val="black"/>
                    </a:solidFill>
                  </a:rPr>
                  <a:t>radial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. </a:t>
                </a:r>
              </a:p>
              <a:p>
                <a:pPr lvl="0"/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The</a:t>
                </a: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circular harmonics basis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is defined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as:</a:t>
                </a:r>
              </a:p>
              <a:p>
                <a:pPr lvl="0"/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d>
                        <m:dPr>
                          <m:ctrlP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noProof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m:rPr>
                              <m:sty m:val="p"/>
                            </m:rPr>
                            <a:rPr lang="en-US" b="0" i="0" noProof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noProof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noProof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noProof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b="0" i="0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0" noProof="0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lvl="0"/>
                <a:endParaRPr lang="en-US" b="0" i="0" noProof="0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lvl="0"/>
                <a:endParaRPr lang="en-US" dirty="0">
                  <a:latin typeface="Arial" panose="020B0604020202020204"/>
                </a:endParaRPr>
              </a:p>
              <a:p>
                <a:pPr lvl="0"/>
                <a:endParaRPr lang="en-US" b="0" i="0" noProof="0" dirty="0">
                  <a:solidFill>
                    <a:schemeClr val="tx1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5B771-15DC-B997-3B6F-50FD11823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867295"/>
                <a:ext cx="11790685" cy="2077813"/>
              </a:xfrm>
              <a:prstGeom prst="rect">
                <a:avLst/>
              </a:prstGeom>
              <a:blipFill>
                <a:blip r:embed="rId2"/>
                <a:stretch>
                  <a:fillRect l="-414" t="-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23069F-5E62-3FB0-1880-B5BE76C3D36A}"/>
                  </a:ext>
                </a:extLst>
              </p:cNvPr>
              <p:cNvSpPr txBox="1"/>
              <p:nvPr/>
            </p:nvSpPr>
            <p:spPr>
              <a:xfrm>
                <a:off x="908339" y="2262260"/>
                <a:ext cx="8250390" cy="633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e.g. Choose Gaussian radial part: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en-US" sz="1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\2</m:t>
                          </m:r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23069F-5E62-3FB0-1880-B5BE76C3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2262260"/>
                <a:ext cx="8250390" cy="633058"/>
              </a:xfrm>
              <a:prstGeom prst="rect">
                <a:avLst/>
              </a:prstGeom>
              <a:blipFill>
                <a:blip r:embed="rId3"/>
                <a:stretch>
                  <a:fillRect l="-22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BDECB56-9EB5-DC2B-1B2B-10D874BD1985}"/>
              </a:ext>
            </a:extLst>
          </p:cNvPr>
          <p:cNvGrpSpPr/>
          <p:nvPr/>
        </p:nvGrpSpPr>
        <p:grpSpPr>
          <a:xfrm>
            <a:off x="2985974" y="3046559"/>
            <a:ext cx="5690932" cy="2587027"/>
            <a:chOff x="1140294" y="2671719"/>
            <a:chExt cx="5690932" cy="2587027"/>
          </a:xfrm>
        </p:grpSpPr>
        <p:pic>
          <p:nvPicPr>
            <p:cNvPr id="4" name="Picture 3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F464393F-968C-7984-1516-E20487C43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294" y="2671719"/>
              <a:ext cx="5690932" cy="258702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D1F18F-47BB-20E1-E558-21F5BE2471A6}"/>
                </a:ext>
              </a:extLst>
            </p:cNvPr>
            <p:cNvSpPr txBox="1"/>
            <p:nvPr/>
          </p:nvSpPr>
          <p:spPr>
            <a:xfrm>
              <a:off x="1729684" y="3160647"/>
              <a:ext cx="2578926" cy="54703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1667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8CA06F-4C13-8813-9D94-FCB0459231BA}"/>
                  </a:ext>
                </a:extLst>
              </p:cNvPr>
              <p:cNvSpPr txBox="1"/>
              <p:nvPr/>
            </p:nvSpPr>
            <p:spPr>
              <a:xfrm>
                <a:off x="405414" y="992247"/>
                <a:ext cx="11381172" cy="1266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Define angular expansion coefficient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, and rotation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. The 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/>
                  </a:rPr>
                  <a:t>steerable filter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satisfies: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∈(−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8CA06F-4C13-8813-9D94-FCB045923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14" y="992247"/>
                <a:ext cx="11381172" cy="1266693"/>
              </a:xfrm>
              <a:prstGeom prst="rect">
                <a:avLst/>
              </a:prstGeom>
              <a:blipFill>
                <a:blip r:embed="rId2"/>
                <a:stretch>
                  <a:fillRect l="-482" t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4E70D-749F-00E3-DE4D-4926C3ADE6D5}"/>
                  </a:ext>
                </a:extLst>
              </p:cNvPr>
              <p:cNvSpPr txBox="1"/>
              <p:nvPr/>
            </p:nvSpPr>
            <p:spPr>
              <a:xfrm>
                <a:off x="405414" y="2211805"/>
                <a:ext cx="9763346" cy="153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endParaRPr lang="en-US" dirty="0">
                  <a:solidFill>
                    <a:srgbClr val="FF0000"/>
                  </a:solidFill>
                  <a:latin typeface="Arial" panose="020B0604020202020204"/>
                </a:endParaRPr>
              </a:p>
              <a:p>
                <a:pPr lvl="0"/>
                <a:r>
                  <a:rPr lang="en-US" dirty="0">
                    <a:latin typeface="Arial" panose="020B0604020202020204"/>
                  </a:rPr>
                  <a:t>The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/>
                  </a:rPr>
                  <a:t> </a:t>
                </a:r>
                <a:r>
                  <a:rPr lang="en-US" dirty="0">
                    <a:latin typeface="Arial" panose="020B0604020202020204"/>
                  </a:rPr>
                  <a:t>composed filter can be steered as a whole (by </a:t>
                </a:r>
                <a:r>
                  <a:rPr lang="en-US" dirty="0">
                    <a:solidFill>
                      <a:srgbClr val="0432FF"/>
                    </a:solidFill>
                    <a:latin typeface="Arial" panose="020B0604020202020204"/>
                  </a:rPr>
                  <a:t>phase manipulation </a:t>
                </a:r>
                <a:r>
                  <a:rPr lang="en-US" dirty="0">
                    <a:latin typeface="Arial" panose="020B0604020202020204"/>
                  </a:rPr>
                  <a:t>of the atoms):</a:t>
                </a:r>
              </a:p>
              <a:p>
                <a:pPr lvl="0"/>
                <a:endParaRPr lang="en-US" dirty="0">
                  <a:latin typeface="Arial" panose="020B0604020202020204"/>
                </a:endParaRPr>
              </a:p>
              <a:p>
                <a:pPr lvl="0"/>
                <a:r>
                  <a:rPr lang="en-US" sz="1400" dirty="0">
                    <a:latin typeface="Arial" panose="020B0604020202020204"/>
                  </a:rPr>
                  <a:t>e.g. Circular Harmonics Basis</a:t>
                </a:r>
              </a:p>
              <a:p>
                <a:pPr lvl="0"/>
                <a:r>
                  <a:rPr lang="en-US" b="0" noProof="0" dirty="0">
                    <a:solidFill>
                      <a:srgbClr val="0432FF"/>
                    </a:solidFill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noProof="0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noProof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noProof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acc>
                    <m:r>
                      <a:rPr lang="en-US" b="0" i="1" noProof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noProof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noProof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noProof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noProof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noProof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b="0" i="1" noProof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b="0" i="1" noProof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noProof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noProof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noProof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noProof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b="0" i="1" noProof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noProof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noProof="0" dirty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noProof="0" dirty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noProof="0" dirty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noProof="0" dirty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  <m:r>
                                  <a:rPr lang="en-US" b="0" i="1" noProof="0" dirty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noProof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noProof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noProof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b="0" i="1" noProof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noProof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noProof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4E70D-749F-00E3-DE4D-4926C3ADE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14" y="2211805"/>
                <a:ext cx="9763346" cy="1535228"/>
              </a:xfrm>
              <a:prstGeom prst="rect">
                <a:avLst/>
              </a:prstGeom>
              <a:blipFill>
                <a:blip r:embed="rId3"/>
                <a:stretch>
                  <a:fillRect l="-562" b="-40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6752AF7-9963-1796-8C49-0E732668F421}"/>
              </a:ext>
            </a:extLst>
          </p:cNvPr>
          <p:cNvGrpSpPr/>
          <p:nvPr/>
        </p:nvGrpSpPr>
        <p:grpSpPr>
          <a:xfrm>
            <a:off x="3904692" y="3992640"/>
            <a:ext cx="4129906" cy="1947901"/>
            <a:chOff x="6921800" y="2898109"/>
            <a:chExt cx="4129906" cy="1947901"/>
          </a:xfrm>
        </p:grpSpPr>
        <p:pic>
          <p:nvPicPr>
            <p:cNvPr id="10" name="Picture 9" descr="A picture containing screenshot, square, rectangle, black and white&#10;&#10;Description automatically generated">
              <a:extLst>
                <a:ext uri="{FF2B5EF4-FFF2-40B4-BE49-F238E27FC236}">
                  <a16:creationId xmlns:a16="http://schemas.microsoft.com/office/drawing/2014/main" id="{B377571B-77F6-2DBD-C240-15BB20557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1800" y="2898109"/>
              <a:ext cx="4129906" cy="19479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F58DCE-46E0-D33D-04BC-C08440658120}"/>
                </a:ext>
              </a:extLst>
            </p:cNvPr>
            <p:cNvSpPr txBox="1"/>
            <p:nvPr/>
          </p:nvSpPr>
          <p:spPr>
            <a:xfrm>
              <a:off x="6992701" y="3039692"/>
              <a:ext cx="3971307" cy="78674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065BB9-8E93-7D74-C2B4-35B772D0F105}"/>
                  </a:ext>
                </a:extLst>
              </p:cNvPr>
              <p:cNvSpPr txBox="1"/>
              <p:nvPr/>
            </p:nvSpPr>
            <p:spPr>
              <a:xfrm>
                <a:off x="2872361" y="4410676"/>
                <a:ext cx="1285043" cy="28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𝛹</m:t>
                          </m:r>
                        </m:e>
                      </m:acc>
                      <m:r>
                        <a:rPr lang="en-US" sz="1200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065BB9-8E93-7D74-C2B4-35B772D0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361" y="4410676"/>
                <a:ext cx="1285043" cy="282000"/>
              </a:xfrm>
              <a:prstGeom prst="rect">
                <a:avLst/>
              </a:prstGeom>
              <a:blipFill>
                <a:blip r:embed="rId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4A5F2-7E90-9B5B-C660-9C214E338A87}"/>
                  </a:ext>
                </a:extLst>
              </p:cNvPr>
              <p:cNvSpPr txBox="1"/>
              <p:nvPr/>
            </p:nvSpPr>
            <p:spPr>
              <a:xfrm>
                <a:off x="2856915" y="5338999"/>
                <a:ext cx="1285043" cy="28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200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𝛹</m:t>
                          </m:r>
                        </m:e>
                      </m:acc>
                      <m:r>
                        <a:rPr lang="en-US" sz="1200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4A5F2-7E90-9B5B-C660-9C214E338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915" y="5338999"/>
                <a:ext cx="1285043" cy="282000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10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4FB21C0-960E-B567-818E-9037C0EE3CF9}"/>
              </a:ext>
            </a:extLst>
          </p:cNvPr>
          <p:cNvSpPr txBox="1">
            <a:spLocks/>
          </p:cNvSpPr>
          <p:nvPr/>
        </p:nvSpPr>
        <p:spPr>
          <a:xfrm>
            <a:off x="444819" y="1906801"/>
            <a:ext cx="9962696" cy="1624246"/>
          </a:xfrm>
          <a:prstGeom prst="rect">
            <a:avLst/>
          </a:prstGeom>
        </p:spPr>
        <p:txBody>
          <a:bodyPr vert="horz"/>
          <a:lstStyle>
            <a:lvl1pPr marL="228600" indent="-227013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573088" indent="-285750" algn="l" defTabSz="455613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–"/>
              <a:defRPr sz="1200" kern="12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 marL="862013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1100" kern="12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–"/>
              <a:defRPr sz="1100" kern="12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 marL="1427163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50" kern="12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7013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472C4"/>
              </a:buClr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Cohen, T. and Welling, M. Group Equivariant Convolutional Networks. ICML 2016.</a:t>
            </a:r>
          </a:p>
          <a:p>
            <a:pPr marL="228600" marR="0" lvl="0" indent="-227013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472C4"/>
              </a:buClr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Weiler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, M and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Hamprecht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, F A and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Storath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, M. Learning Steerable Filters for Rotation Equivariant CNNs. CVPR 2018.</a:t>
            </a:r>
          </a:p>
          <a:p>
            <a:pPr marL="228600" marR="0" lvl="0" indent="-227013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472C4"/>
              </a:buClr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Sosnovik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, I.,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Szmaja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, M and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Smeulders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, A. Scale-Equivariant Steerable Networks, ICLR 2020</a:t>
            </a:r>
          </a:p>
          <a:p>
            <a:pPr marL="228600" marR="0" lvl="0" indent="-227013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472C4"/>
              </a:buClr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Zhu, W and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Qiu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, Q and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Calderbank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, R and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Sapiro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414F"/>
                </a:solidFill>
                <a:effectLst/>
                <a:uLnTx/>
                <a:uFillTx/>
                <a:latin typeface="Roboto" panose="02000000000000000000" pitchFamily="2" charset="0"/>
                <a:cs typeface="Arial" panose="020B0604020202020204" pitchFamily="34" charset="0"/>
              </a:rPr>
              <a:t>, G and Cheng, X. Scaling-Translation-Equivariant Networks with Decomposed Convolutional Filters, JMLR 2022. </a:t>
            </a:r>
          </a:p>
          <a:p>
            <a:pPr marL="228600" marR="0" lvl="0" indent="-227013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472C4"/>
              </a:buClr>
              <a:buSzTx/>
              <a:buFont typeface="Arial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E414F"/>
              </a:solidFill>
              <a:effectLst/>
              <a:uLnTx/>
              <a:uFillTx/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2A278-AFD8-7C0B-467B-9356603BC7E9}"/>
              </a:ext>
            </a:extLst>
          </p:cNvPr>
          <p:cNvSpPr txBox="1"/>
          <p:nvPr/>
        </p:nvSpPr>
        <p:spPr>
          <a:xfrm>
            <a:off x="663304" y="1291388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Related Papers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14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48EF89-5663-07D7-C864-16387A2CD2A8}"/>
                  </a:ext>
                </a:extLst>
              </p:cNvPr>
              <p:cNvSpPr txBox="1"/>
              <p:nvPr/>
            </p:nvSpPr>
            <p:spPr>
              <a:xfrm>
                <a:off x="586639" y="1829646"/>
                <a:ext cx="11605361" cy="2374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b="1" dirty="0">
                    <a:solidFill>
                      <a:prstClr val="black"/>
                    </a:solidFill>
                    <a:latin typeface="Arial" panose="020B0604020202020204"/>
                  </a:rPr>
                  <a:t>Pros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of Steerability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</a:p>
              <a:p>
                <a:pPr lvl="0"/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Does not suffer from interpolation artifacts compared to rotations by interpolation.</a:t>
                </a:r>
              </a:p>
              <a:p>
                <a:pPr lvl="0"/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In practice, response of each orientation can be synthesized from the atomic responses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</a:p>
              <a:p>
                <a:pPr lvl="0"/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noProof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noProof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∈(−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noProof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48EF89-5663-07D7-C864-16387A2CD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39" y="1829646"/>
                <a:ext cx="11605361" cy="2374689"/>
              </a:xfrm>
              <a:prstGeom prst="rect">
                <a:avLst/>
              </a:prstGeom>
              <a:blipFill>
                <a:blip r:embed="rId2"/>
                <a:stretch>
                  <a:fillRect l="-420"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980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, handwriting, font, line&#10;&#10;Description automatically generated">
            <a:extLst>
              <a:ext uri="{FF2B5EF4-FFF2-40B4-BE49-F238E27FC236}">
                <a16:creationId xmlns:a16="http://schemas.microsoft.com/office/drawing/2014/main" id="{7BCBD157-3559-D002-19FE-606A7D3F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33" y="240750"/>
            <a:ext cx="8159350" cy="3188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347D8A-663F-C343-AEE7-B07E95E28311}"/>
              </a:ext>
            </a:extLst>
          </p:cNvPr>
          <p:cNvSpPr txBox="1"/>
          <p:nvPr/>
        </p:nvSpPr>
        <p:spPr>
          <a:xfrm>
            <a:off x="397565" y="3429000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Steerable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Basis</a:t>
            </a:r>
            <a:endParaRPr lang="en-US" dirty="0"/>
          </a:p>
        </p:txBody>
      </p:sp>
      <p:pic>
        <p:nvPicPr>
          <p:cNvPr id="8" name="Picture 7" descr="A picture containing handwriting, sketch, text, font&#10;&#10;Description automatically generated">
            <a:extLst>
              <a:ext uri="{FF2B5EF4-FFF2-40B4-BE49-F238E27FC236}">
                <a16:creationId xmlns:a16="http://schemas.microsoft.com/office/drawing/2014/main" id="{920B2276-0FB5-1BC5-F551-3B8F98933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0" y="4177032"/>
            <a:ext cx="1726471" cy="16756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1911E-D901-9202-A776-AC588ACE2F87}"/>
              </a:ext>
            </a:extLst>
          </p:cNvPr>
          <p:cNvSpPr txBox="1"/>
          <p:nvPr/>
        </p:nvSpPr>
        <p:spPr>
          <a:xfrm>
            <a:off x="4160683" y="3479453"/>
            <a:ext cx="252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432FF"/>
                </a:solidFill>
              </a:rPr>
              <a:t>Step</a:t>
            </a:r>
            <a:r>
              <a:rPr lang="zh-CN" altLang="en-US" sz="2000" b="1" dirty="0">
                <a:solidFill>
                  <a:srgbClr val="0432FF"/>
                </a:solidFill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</a:rPr>
              <a:t>1:</a:t>
            </a:r>
            <a:r>
              <a:rPr lang="zh-CN" altLang="en-US" sz="2000" b="1" dirty="0">
                <a:solidFill>
                  <a:srgbClr val="0432FF"/>
                </a:solidFill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</a:rPr>
              <a:t>Initialize</a:t>
            </a:r>
            <a:r>
              <a:rPr lang="zh-CN" altLang="en-US" sz="2000" b="1" dirty="0">
                <a:solidFill>
                  <a:srgbClr val="0432FF"/>
                </a:solidFill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</a:rPr>
              <a:t>W:</a:t>
            </a:r>
            <a:r>
              <a:rPr lang="zh-CN" altLang="en-US" sz="2000" b="1" dirty="0">
                <a:solidFill>
                  <a:srgbClr val="0432FF"/>
                </a:solidFill>
              </a:rPr>
              <a:t> </a:t>
            </a:r>
            <a:endParaRPr lang="en-US" sz="2000" b="1" dirty="0">
              <a:solidFill>
                <a:srgbClr val="0432FF"/>
              </a:solidFill>
            </a:endParaRPr>
          </a:p>
        </p:txBody>
      </p:sp>
      <p:pic>
        <p:nvPicPr>
          <p:cNvPr id="11" name="Picture 10" descr="A picture containing handwriting, text, font, calligraphy&#10;&#10;Description automatically generated">
            <a:extLst>
              <a:ext uri="{FF2B5EF4-FFF2-40B4-BE49-F238E27FC236}">
                <a16:creationId xmlns:a16="http://schemas.microsoft.com/office/drawing/2014/main" id="{DC718E39-FA46-868F-9C4C-ED82DF21B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715" y="3382433"/>
            <a:ext cx="3427536" cy="1148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5066E-CA4E-5EED-7EAB-EFC455FF37B3}"/>
              </a:ext>
            </a:extLst>
          </p:cNvPr>
          <p:cNvSpPr txBox="1"/>
          <p:nvPr/>
        </p:nvSpPr>
        <p:spPr>
          <a:xfrm>
            <a:off x="4160683" y="4484707"/>
            <a:ext cx="3405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432FF"/>
                </a:solidFill>
              </a:rPr>
              <a:t>Step</a:t>
            </a:r>
            <a:r>
              <a:rPr lang="zh-CN" altLang="en-US" sz="2000" b="1" dirty="0">
                <a:solidFill>
                  <a:srgbClr val="0432FF"/>
                </a:solidFill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</a:rPr>
              <a:t>2:</a:t>
            </a:r>
            <a:r>
              <a:rPr lang="zh-CN" altLang="en-US" sz="2000" b="1" dirty="0">
                <a:solidFill>
                  <a:srgbClr val="0432FF"/>
                </a:solidFill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</a:rPr>
              <a:t>Filter Assembling:</a:t>
            </a:r>
            <a:r>
              <a:rPr lang="zh-CN" altLang="en-US" sz="2000" b="1" dirty="0">
                <a:solidFill>
                  <a:srgbClr val="0432FF"/>
                </a:solidFill>
              </a:rPr>
              <a:t> </a:t>
            </a:r>
            <a:endParaRPr lang="en-US" sz="2000" b="1" dirty="0">
              <a:solidFill>
                <a:srgbClr val="0432FF"/>
              </a:solidFill>
            </a:endParaRPr>
          </a:p>
        </p:txBody>
      </p:sp>
      <p:pic>
        <p:nvPicPr>
          <p:cNvPr id="14" name="Picture 13" descr="A picture containing handwriting, text, font, calligraphy&#10;&#10;Description automatically generated">
            <a:extLst>
              <a:ext uri="{FF2B5EF4-FFF2-40B4-BE49-F238E27FC236}">
                <a16:creationId xmlns:a16="http://schemas.microsoft.com/office/drawing/2014/main" id="{59109080-6293-811F-0A0F-EB579E758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680" y="4884817"/>
            <a:ext cx="4121921" cy="1415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626266E-4D10-601E-F80D-778FDE8045E9}"/>
              </a:ext>
            </a:extLst>
          </p:cNvPr>
          <p:cNvGrpSpPr/>
          <p:nvPr/>
        </p:nvGrpSpPr>
        <p:grpSpPr>
          <a:xfrm>
            <a:off x="336835" y="1967033"/>
            <a:ext cx="3230000" cy="1415400"/>
            <a:chOff x="1140294" y="2671719"/>
            <a:chExt cx="5690932" cy="2587027"/>
          </a:xfrm>
        </p:grpSpPr>
        <p:pic>
          <p:nvPicPr>
            <p:cNvPr id="3" name="Picture 2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19EBFF65-E628-22A7-1708-FA985B14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0294" y="2671719"/>
              <a:ext cx="5690932" cy="25870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7A7C10-AE98-AEA8-BD56-B5805209FE0A}"/>
                </a:ext>
              </a:extLst>
            </p:cNvPr>
            <p:cNvSpPr txBox="1"/>
            <p:nvPr/>
          </p:nvSpPr>
          <p:spPr>
            <a:xfrm>
              <a:off x="1729684" y="3160647"/>
              <a:ext cx="2578926" cy="54703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669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4BDB3-C819-EC47-04BC-0D8EBC384787}"/>
              </a:ext>
            </a:extLst>
          </p:cNvPr>
          <p:cNvSpPr txBox="1"/>
          <p:nvPr/>
        </p:nvSpPr>
        <p:spPr>
          <a:xfrm>
            <a:off x="879699" y="1055542"/>
            <a:ext cx="10911807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 if we want a network: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invariant to scale change + translation equivariant?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 panose="020B0604020202020204"/>
              </a:rPr>
              <a:t>e.g. image segmentation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3C60A-FF6B-0BCF-66FA-7E7A41B9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113" y="2946244"/>
            <a:ext cx="4441200" cy="2232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F4043-A9D3-65E6-406F-7A61163B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70" y="2946244"/>
            <a:ext cx="4441200" cy="2193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717CBB-402F-305D-EF1A-BF79A190080A}"/>
              </a:ext>
            </a:extLst>
          </p:cNvPr>
          <p:cNvSpPr txBox="1"/>
          <p:nvPr/>
        </p:nvSpPr>
        <p:spPr>
          <a:xfrm>
            <a:off x="10042384" y="5900107"/>
            <a:ext cx="1940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/>
              </a:rPr>
              <a:t>Slide credit: I. </a:t>
            </a:r>
            <a:r>
              <a:rPr lang="en-US" sz="1000" dirty="0" err="1">
                <a:latin typeface="Arial" panose="020B0604020202020204"/>
              </a:rPr>
              <a:t>Sosnovik</a:t>
            </a:r>
            <a:r>
              <a:rPr lang="en-US" sz="1000" dirty="0">
                <a:latin typeface="Arial" panose="020B0604020202020204"/>
              </a:rPr>
              <a:t>, M. </a:t>
            </a:r>
            <a:r>
              <a:rPr lang="en-US" sz="1000" dirty="0" err="1">
                <a:latin typeface="Arial" panose="020B0604020202020204"/>
              </a:rPr>
              <a:t>Szmaja</a:t>
            </a:r>
            <a:r>
              <a:rPr lang="en-US" sz="1000" dirty="0">
                <a:latin typeface="Arial" panose="020B0604020202020204"/>
              </a:rPr>
              <a:t>, A </a:t>
            </a:r>
            <a:r>
              <a:rPr lang="en-US" sz="1000" dirty="0" err="1">
                <a:latin typeface="Arial" panose="020B0604020202020204"/>
              </a:rPr>
              <a:t>Smeulders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3389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EA6FB7-6A63-73A7-4421-B2D66AF8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16" y="950590"/>
            <a:ext cx="10945368" cy="685800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solidFill>
                  <a:srgbClr val="0432FF"/>
                </a:solidFill>
              </a:rPr>
              <a:t>CNNs</a:t>
            </a:r>
            <a:r>
              <a:rPr lang="en-US" altLang="zh-CN" sz="2800" dirty="0">
                <a:solidFill>
                  <a:srgbClr val="0432FF"/>
                </a:solidFill>
              </a:rPr>
              <a:t> are NOT Scale-Equivariant</a:t>
            </a:r>
            <a:endParaRPr lang="en-US" sz="2800" dirty="0">
              <a:solidFill>
                <a:srgbClr val="0432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C20341-5F0D-F584-A6AE-8F94E05A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84" y="1892567"/>
            <a:ext cx="4558432" cy="34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6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11D90-9F61-D2B9-33D1-52AD10DD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20" y="982470"/>
            <a:ext cx="10945368" cy="6858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0432FF"/>
                </a:solidFill>
              </a:rPr>
              <a:t>4.</a:t>
            </a:r>
            <a:r>
              <a:rPr lang="zh-CN" altLang="en-US" sz="3200" dirty="0">
                <a:solidFill>
                  <a:srgbClr val="0432FF"/>
                </a:solidFill>
              </a:rPr>
              <a:t> </a:t>
            </a:r>
            <a:r>
              <a:rPr lang="en-US" altLang="zh-CN" sz="3200" dirty="0">
                <a:solidFill>
                  <a:srgbClr val="0432FF"/>
                </a:solidFill>
              </a:rPr>
              <a:t>Scale</a:t>
            </a:r>
            <a:r>
              <a:rPr lang="en-US" sz="3200" dirty="0">
                <a:solidFill>
                  <a:srgbClr val="0432FF"/>
                </a:solidFill>
              </a:rPr>
              <a:t>-Equivariant Steerable Filter </a:t>
            </a:r>
            <a:r>
              <a:rPr lang="en-US" sz="3200" dirty="0" err="1">
                <a:solidFill>
                  <a:srgbClr val="0432FF"/>
                </a:solidFill>
              </a:rPr>
              <a:t>CNNs</a:t>
            </a:r>
            <a:r>
              <a:rPr lang="en-US" sz="3200" dirty="0">
                <a:solidFill>
                  <a:srgbClr val="0432FF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9BB09-0586-6D90-99E0-66975E3271EF}"/>
                  </a:ext>
                </a:extLst>
              </p:cNvPr>
              <p:cNvSpPr txBox="1"/>
              <p:nvPr/>
            </p:nvSpPr>
            <p:spPr>
              <a:xfrm>
                <a:off x="293320" y="2444025"/>
                <a:ext cx="11605361" cy="228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Given the function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 and a steerable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 defined 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⋊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. A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scale convolution 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is given by: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Ψ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𝑠𝑡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</m:nary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𝜇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                                 = 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𝑑𝑡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                     =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)](</m:t>
                          </m:r>
                          <m:r>
                            <a:rPr lang="en-US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A9BB09-0586-6D90-99E0-66975E327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20" y="2444025"/>
                <a:ext cx="11605361" cy="2281843"/>
              </a:xfrm>
              <a:prstGeom prst="rect">
                <a:avLst/>
              </a:prstGeom>
              <a:blipFill>
                <a:blip r:embed="rId2"/>
                <a:stretch>
                  <a:fillRect l="-438" t="-38333" b="-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743AAB-0E5F-0F8B-421F-E7A5233443A2}"/>
              </a:ext>
            </a:extLst>
          </p:cNvPr>
          <p:cNvSpPr txBox="1"/>
          <p:nvPr/>
        </p:nvSpPr>
        <p:spPr>
          <a:xfrm>
            <a:off x="293320" y="1837517"/>
            <a:ext cx="3748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432FF"/>
                </a:solidFill>
                <a:latin typeface="Arial" panose="020B0604020202020204"/>
              </a:rPr>
              <a:t>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.1 Scale-Equivariant Mapping:</a:t>
            </a:r>
          </a:p>
        </p:txBody>
      </p:sp>
    </p:spTree>
    <p:extLst>
      <p:ext uri="{BB962C8B-B14F-4D97-AF65-F5344CB8AC3E}">
        <p14:creationId xmlns:p14="http://schemas.microsoft.com/office/powerpoint/2010/main" val="1417007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C86C45-7A4D-E02E-67C0-F97986381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672" y="1237033"/>
            <a:ext cx="10945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432FF"/>
                </a:solidFill>
                <a:latin typeface="Arial" panose="020B0604020202020204"/>
              </a:rPr>
              <a:t>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 Proof of Equivari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n-US" altLang="zh-CN" sz="2000" b="0" dirty="0">
                <a:solidFill>
                  <a:srgbClr val="0432FF"/>
                </a:solidFill>
                <a:latin typeface="Arial" panose="020B0604020202020204"/>
              </a:rPr>
              <a:t>Translation:</a:t>
            </a:r>
            <a:endParaRPr lang="en-US" sz="2000" b="0" dirty="0"/>
          </a:p>
        </p:txBody>
      </p:sp>
      <p:pic>
        <p:nvPicPr>
          <p:cNvPr id="7" name="Picture 6" descr="A picture containing text, font, handwriting, calligraphy&#10;&#10;Description automatically generated">
            <a:extLst>
              <a:ext uri="{FF2B5EF4-FFF2-40B4-BE49-F238E27FC236}">
                <a16:creationId xmlns:a16="http://schemas.microsoft.com/office/drawing/2014/main" id="{EFEA686B-1046-B6AF-7EFA-5CD729F86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48" y="1907535"/>
            <a:ext cx="5755423" cy="23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16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FDD9D-5115-1433-20D2-E3BB7A42577C}"/>
              </a:ext>
            </a:extLst>
          </p:cNvPr>
          <p:cNvSpPr txBox="1"/>
          <p:nvPr/>
        </p:nvSpPr>
        <p:spPr>
          <a:xfrm>
            <a:off x="305194" y="1364087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  <a:latin typeface="Arial" panose="020B0604020202020204"/>
              </a:rPr>
              <a:t>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.3 Proof of Equivari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n-US" altLang="zh-CN" sz="2000" dirty="0">
                <a:solidFill>
                  <a:srgbClr val="0432FF"/>
                </a:solidFill>
                <a:latin typeface="Arial" panose="020B0604020202020204"/>
              </a:rPr>
              <a:t>Scale Transformation:</a:t>
            </a:r>
            <a:endParaRPr lang="en-US" sz="2000" dirty="0"/>
          </a:p>
        </p:txBody>
      </p:sp>
      <p:pic>
        <p:nvPicPr>
          <p:cNvPr id="6" name="Picture 5" descr="A picture containing text, font, handwriting, calligraphy&#10;&#10;Description automatically generated">
            <a:extLst>
              <a:ext uri="{FF2B5EF4-FFF2-40B4-BE49-F238E27FC236}">
                <a16:creationId xmlns:a16="http://schemas.microsoft.com/office/drawing/2014/main" id="{EF6A7E9C-7A63-03A6-9541-01EA2562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102" y="2108200"/>
            <a:ext cx="6172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FDD9D-5115-1433-20D2-E3BB7A42577C}"/>
              </a:ext>
            </a:extLst>
          </p:cNvPr>
          <p:cNvSpPr txBox="1"/>
          <p:nvPr/>
        </p:nvSpPr>
        <p:spPr>
          <a:xfrm>
            <a:off x="377088" y="312733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4.5 Basis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 descr="A picture containing font, text, handwriting, white&#10;&#10;Description automatically generated">
            <a:extLst>
              <a:ext uri="{FF2B5EF4-FFF2-40B4-BE49-F238E27FC236}">
                <a16:creationId xmlns:a16="http://schemas.microsoft.com/office/drawing/2014/main" id="{3B38D1D7-9FE5-00FC-FF77-03EE5F91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389" y="4118221"/>
            <a:ext cx="4568626" cy="610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557533-CD3B-3826-0F34-E720A39AF842}"/>
                  </a:ext>
                </a:extLst>
              </p:cNvPr>
              <p:cNvSpPr txBox="1"/>
              <p:nvPr/>
            </p:nvSpPr>
            <p:spPr>
              <a:xfrm>
                <a:off x="482748" y="3570969"/>
                <a:ext cx="11605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Define A is a constant independent 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----Hermite polynomial of the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-</a:t>
                </a:r>
                <a:r>
                  <a:rPr lang="en-US" dirty="0" err="1">
                    <a:solidFill>
                      <a:prstClr val="black"/>
                    </a:solidFill>
                    <a:latin typeface="Arial" panose="020B0604020202020204"/>
                  </a:rPr>
                  <a:t>th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 order. 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557533-CD3B-3826-0F34-E720A39A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48" y="3570969"/>
                <a:ext cx="11605361" cy="369332"/>
              </a:xfrm>
              <a:prstGeom prst="rect">
                <a:avLst/>
              </a:prstGeom>
              <a:blipFill>
                <a:blip r:embed="rId3"/>
                <a:stretch>
                  <a:fillRect l="-42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363F4D-C286-F0C5-54CA-F4F6D6EFB937}"/>
              </a:ext>
            </a:extLst>
          </p:cNvPr>
          <p:cNvSpPr txBox="1"/>
          <p:nvPr/>
        </p:nvSpPr>
        <p:spPr>
          <a:xfrm>
            <a:off x="482748" y="4906563"/>
            <a:ext cx="1160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We iterate over increasing pairs of n, m to generate required number of functions.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C7F1BA-222D-60C7-A4BC-202014ADD971}"/>
                  </a:ext>
                </a:extLst>
              </p:cNvPr>
              <p:cNvSpPr txBox="1"/>
              <p:nvPr/>
            </p:nvSpPr>
            <p:spPr>
              <a:xfrm>
                <a:off x="377088" y="1273183"/>
                <a:ext cx="98719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0432FF"/>
                    </a:solidFill>
                    <a:latin typeface="Arial" panose="020B0604020202020204"/>
                  </a:rPr>
                  <a:t>4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.4 Proof of Equivari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ance of </a:t>
                </a:r>
                <a:r>
                  <a:rPr lang="en-US" altLang="zh-CN" dirty="0">
                    <a:solidFill>
                      <a:srgbClr val="0432FF"/>
                    </a:solidFill>
                    <a:latin typeface="Arial" panose="020B0604020202020204"/>
                  </a:rPr>
                  <a:t>Convolution to Transformation from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⋊</m:t>
                    </m:r>
                    <m:sSup>
                      <m:sSup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i="1" dirty="0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:</a:t>
                </a:r>
                <a:endParaRPr lang="en-US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C7F1BA-222D-60C7-A4BC-202014ADD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88" y="1273183"/>
                <a:ext cx="9871959" cy="369332"/>
              </a:xfrm>
              <a:prstGeom prst="rect">
                <a:avLst/>
              </a:prstGeom>
              <a:blipFill>
                <a:blip r:embed="rId4"/>
                <a:stretch>
                  <a:fillRect l="-514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0744A6-9CBC-1CEA-2797-1F3AFA96F4D0}"/>
              </a:ext>
            </a:extLst>
          </p:cNvPr>
          <p:cNvSpPr txBox="1"/>
          <p:nvPr/>
        </p:nvSpPr>
        <p:spPr>
          <a:xfrm>
            <a:off x="482748" y="1601971"/>
            <a:ext cx="1160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 the property of semidirect product of groups: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39051-A15A-BDAF-67BD-C51972E2A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568" y="2238201"/>
            <a:ext cx="7772400" cy="49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63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69402-7062-E7C9-4641-D1828412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9" y="1103818"/>
            <a:ext cx="10945368" cy="685800"/>
          </a:xfrm>
        </p:spPr>
        <p:txBody>
          <a:bodyPr>
            <a:normAutofit fontScale="90000"/>
          </a:bodyPr>
          <a:lstStyle/>
          <a:p>
            <a:br>
              <a:rPr lang="en-US" altLang="zh-CN" sz="3200" dirty="0">
                <a:solidFill>
                  <a:srgbClr val="0432FF"/>
                </a:solidFill>
              </a:rPr>
            </a:br>
            <a:br>
              <a:rPr lang="en-US" altLang="zh-CN" sz="3200" dirty="0">
                <a:solidFill>
                  <a:srgbClr val="0432FF"/>
                </a:solidFill>
              </a:rPr>
            </a:b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FEEF2-EDC8-BD7F-7DCE-92FC9D59966B}"/>
              </a:ext>
            </a:extLst>
          </p:cNvPr>
          <p:cNvSpPr txBox="1"/>
          <p:nvPr/>
        </p:nvSpPr>
        <p:spPr>
          <a:xfrm>
            <a:off x="335849" y="1366897"/>
            <a:ext cx="1185615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Scaling </a:t>
            </a:r>
            <a:r>
              <a:rPr lang="en-US" sz="3200" dirty="0">
                <a:latin typeface="Arial" panose="020B0604020202020204"/>
              </a:rPr>
              <a:t>effect in reality is not always exact.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 is the robustness of equivariance to input deformation?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59CFA2-B580-D748-7CFC-4546D54CA4E5}"/>
              </a:ext>
            </a:extLst>
          </p:cNvPr>
          <p:cNvGrpSpPr/>
          <p:nvPr/>
        </p:nvGrpSpPr>
        <p:grpSpPr>
          <a:xfrm>
            <a:off x="1344333" y="2912412"/>
            <a:ext cx="4231763" cy="2189235"/>
            <a:chOff x="870169" y="2806375"/>
            <a:chExt cx="4737633" cy="2422404"/>
          </a:xfrm>
        </p:grpSpPr>
        <p:pic>
          <p:nvPicPr>
            <p:cNvPr id="6" name="Picture 5" descr="A silver sports car with a black roof&#10;&#10;Description automatically generated">
              <a:extLst>
                <a:ext uri="{FF2B5EF4-FFF2-40B4-BE49-F238E27FC236}">
                  <a16:creationId xmlns:a16="http://schemas.microsoft.com/office/drawing/2014/main" id="{9BCB7C86-FBA7-EE4F-A1EC-C55C6B42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169" y="2806376"/>
              <a:ext cx="2373367" cy="2422403"/>
            </a:xfrm>
            <a:prstGeom prst="rect">
              <a:avLst/>
            </a:prstGeom>
          </p:spPr>
        </p:pic>
        <p:pic>
          <p:nvPicPr>
            <p:cNvPr id="8" name="Picture 7" descr="A silver sports car on a white background&#10;&#10;Description automatically generated">
              <a:extLst>
                <a:ext uri="{FF2B5EF4-FFF2-40B4-BE49-F238E27FC236}">
                  <a16:creationId xmlns:a16="http://schemas.microsoft.com/office/drawing/2014/main" id="{611D1436-E0C4-E8C7-96EB-CAF0EEFA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3536" y="2806375"/>
              <a:ext cx="2364266" cy="242240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C111F2-3535-6912-CBAF-FAFB12D21978}"/>
              </a:ext>
            </a:extLst>
          </p:cNvPr>
          <p:cNvGrpSpPr/>
          <p:nvPr/>
        </p:nvGrpSpPr>
        <p:grpSpPr>
          <a:xfrm>
            <a:off x="5998780" y="2912412"/>
            <a:ext cx="4559235" cy="2189234"/>
            <a:chOff x="5943048" y="2874620"/>
            <a:chExt cx="4809036" cy="2351447"/>
          </a:xfrm>
        </p:grpSpPr>
        <p:pic>
          <p:nvPicPr>
            <p:cNvPr id="17" name="Picture 16" descr="A diagram of a rescaled and rescaled&#10;&#10;Description automatically generated">
              <a:extLst>
                <a:ext uri="{FF2B5EF4-FFF2-40B4-BE49-F238E27FC236}">
                  <a16:creationId xmlns:a16="http://schemas.microsoft.com/office/drawing/2014/main" id="{752DB5F9-075D-EF10-1F9F-B72EF09D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3048" y="2874620"/>
              <a:ext cx="4809036" cy="2351447"/>
            </a:xfrm>
            <a:prstGeom prst="rect">
              <a:avLst/>
            </a:prstGeom>
          </p:spPr>
        </p:pic>
        <p:pic>
          <p:nvPicPr>
            <p:cNvPr id="13" name="Picture 12" descr="A white background with black dots&#10;&#10;Description automatically generated">
              <a:extLst>
                <a:ext uri="{FF2B5EF4-FFF2-40B4-BE49-F238E27FC236}">
                  <a16:creationId xmlns:a16="http://schemas.microsoft.com/office/drawing/2014/main" id="{D56A890F-8500-CB50-C1CB-9ADD2D6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6255" y="3039544"/>
              <a:ext cx="1381577" cy="580110"/>
            </a:xfrm>
            <a:prstGeom prst="rect">
              <a:avLst/>
            </a:prstGeom>
          </p:spPr>
        </p:pic>
        <p:pic>
          <p:nvPicPr>
            <p:cNvPr id="14" name="Picture 13" descr="A white background with black dots&#10;&#10;Description automatically generated">
              <a:extLst>
                <a:ext uri="{FF2B5EF4-FFF2-40B4-BE49-F238E27FC236}">
                  <a16:creationId xmlns:a16="http://schemas.microsoft.com/office/drawing/2014/main" id="{E41BE03B-34DE-FA13-8F08-09E0731C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7832" y="4355901"/>
              <a:ext cx="1024543" cy="430195"/>
            </a:xfrm>
            <a:prstGeom prst="rect">
              <a:avLst/>
            </a:prstGeom>
          </p:spPr>
        </p:pic>
        <p:pic>
          <p:nvPicPr>
            <p:cNvPr id="12" name="Picture 11" descr="A white background with black dots&#10;&#10;Description automatically generated">
              <a:extLst>
                <a:ext uri="{FF2B5EF4-FFF2-40B4-BE49-F238E27FC236}">
                  <a16:creationId xmlns:a16="http://schemas.microsoft.com/office/drawing/2014/main" id="{CE9F8C6A-0B7C-EC2B-B468-C58077C36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8018" y="4424077"/>
              <a:ext cx="1145412" cy="480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366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69402-7062-E7C9-4641-D1828412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9" y="1103818"/>
            <a:ext cx="10945368" cy="685800"/>
          </a:xfrm>
        </p:spPr>
        <p:txBody>
          <a:bodyPr>
            <a:normAutofit fontScale="90000"/>
          </a:bodyPr>
          <a:lstStyle/>
          <a:p>
            <a:br>
              <a:rPr lang="en-US" altLang="zh-CN" sz="3200" dirty="0">
                <a:solidFill>
                  <a:srgbClr val="0432FF"/>
                </a:solidFill>
              </a:rPr>
            </a:br>
            <a:br>
              <a:rPr lang="en-US" altLang="zh-CN" sz="3200" dirty="0">
                <a:solidFill>
                  <a:srgbClr val="0432FF"/>
                </a:solidFill>
              </a:rPr>
            </a:br>
            <a:endParaRPr lang="en-US" sz="3200" dirty="0">
              <a:solidFill>
                <a:srgbClr val="0432FF"/>
              </a:solidFill>
            </a:endParaRPr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6CAA1F8C-BB42-7296-27A2-7D2500FE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80" y="2935752"/>
            <a:ext cx="5050030" cy="26622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2C1C248-4CC9-EF23-26B4-A15AB1B7BFDF}"/>
              </a:ext>
            </a:extLst>
          </p:cNvPr>
          <p:cNvGrpSpPr/>
          <p:nvPr/>
        </p:nvGrpSpPr>
        <p:grpSpPr>
          <a:xfrm>
            <a:off x="7326862" y="3127583"/>
            <a:ext cx="2666853" cy="2258203"/>
            <a:chOff x="697038" y="1294277"/>
            <a:chExt cx="3224428" cy="2778486"/>
          </a:xfrm>
        </p:grpSpPr>
        <p:pic>
          <p:nvPicPr>
            <p:cNvPr id="8" name="Picture 7" descr="A close up of a circle&#10;&#10;Description automatically generated">
              <a:extLst>
                <a:ext uri="{FF2B5EF4-FFF2-40B4-BE49-F238E27FC236}">
                  <a16:creationId xmlns:a16="http://schemas.microsoft.com/office/drawing/2014/main" id="{388F5315-E70F-3F06-1144-8BAA7790A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038" y="1369375"/>
              <a:ext cx="910369" cy="915601"/>
            </a:xfrm>
            <a:prstGeom prst="rect">
              <a:avLst/>
            </a:prstGeom>
          </p:spPr>
        </p:pic>
        <p:pic>
          <p:nvPicPr>
            <p:cNvPr id="9" name="Picture 8" descr="A close-up of a grey circle&#10;&#10;Description automatically generated">
              <a:extLst>
                <a:ext uri="{FF2B5EF4-FFF2-40B4-BE49-F238E27FC236}">
                  <a16:creationId xmlns:a16="http://schemas.microsoft.com/office/drawing/2014/main" id="{6F117667-1C4B-F37D-F025-5ACA75066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7948" y="1294277"/>
              <a:ext cx="908033" cy="965769"/>
            </a:xfrm>
            <a:prstGeom prst="rect">
              <a:avLst/>
            </a:prstGeom>
          </p:spPr>
        </p:pic>
        <p:pic>
          <p:nvPicPr>
            <p:cNvPr id="10" name="Picture 9" descr="A close up of a circle&#10;&#10;Description automatically generated">
              <a:extLst>
                <a:ext uri="{FF2B5EF4-FFF2-40B4-BE49-F238E27FC236}">
                  <a16:creationId xmlns:a16="http://schemas.microsoft.com/office/drawing/2014/main" id="{247BF0D9-B951-4C73-9851-9AA7529C9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892" y="3213282"/>
              <a:ext cx="819484" cy="848238"/>
            </a:xfrm>
            <a:prstGeom prst="rect">
              <a:avLst/>
            </a:prstGeom>
          </p:spPr>
        </p:pic>
        <p:pic>
          <p:nvPicPr>
            <p:cNvPr id="11" name="Picture 10" descr="A close up of a circle&#10;&#10;Description automatically generated">
              <a:extLst>
                <a:ext uri="{FF2B5EF4-FFF2-40B4-BE49-F238E27FC236}">
                  <a16:creationId xmlns:a16="http://schemas.microsoft.com/office/drawing/2014/main" id="{E14A2B57-CC56-9BD0-1829-C800FA555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6850" y="3226266"/>
              <a:ext cx="841688" cy="846497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D9460C-4CA9-39E1-1035-7849E6EF90A5}"/>
                </a:ext>
              </a:extLst>
            </p:cNvPr>
            <p:cNvCxnSpPr>
              <a:cxnSpLocks/>
            </p:cNvCxnSpPr>
            <p:nvPr/>
          </p:nvCxnSpPr>
          <p:spPr>
            <a:xfrm>
              <a:off x="1600795" y="1827175"/>
              <a:ext cx="10005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5757508-D493-0F82-0E30-23A11064522E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64" y="3637401"/>
              <a:ext cx="942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6D04A2-1916-3847-DAEF-585F56643EBA}"/>
                </a:ext>
              </a:extLst>
            </p:cNvPr>
            <p:cNvCxnSpPr>
              <a:cxnSpLocks/>
            </p:cNvCxnSpPr>
            <p:nvPr/>
          </p:nvCxnSpPr>
          <p:spPr>
            <a:xfrm>
              <a:off x="1172816" y="2284976"/>
              <a:ext cx="0" cy="832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5770C59-C5E1-3595-3DA1-952FB4725FCC}"/>
                </a:ext>
              </a:extLst>
            </p:cNvPr>
            <p:cNvCxnSpPr>
              <a:cxnSpLocks/>
            </p:cNvCxnSpPr>
            <p:nvPr/>
          </p:nvCxnSpPr>
          <p:spPr>
            <a:xfrm>
              <a:off x="3144498" y="2304147"/>
              <a:ext cx="3196" cy="813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305A84-16B1-1F30-75EB-911E44D97449}"/>
                </a:ext>
              </a:extLst>
            </p:cNvPr>
            <p:cNvSpPr txBox="1"/>
            <p:nvPr/>
          </p:nvSpPr>
          <p:spPr>
            <a:xfrm>
              <a:off x="1494248" y="1584859"/>
              <a:ext cx="121020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chemeClr val="accent1"/>
                  </a:solidFill>
                </a:rPr>
                <a:t>convolution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A2449D-50CF-F852-FFAD-5F4D21EC765F}"/>
                </a:ext>
              </a:extLst>
            </p:cNvPr>
            <p:cNvSpPr txBox="1"/>
            <p:nvPr/>
          </p:nvSpPr>
          <p:spPr>
            <a:xfrm>
              <a:off x="771453" y="2495376"/>
              <a:ext cx="1210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chemeClr val="accent1"/>
                  </a:solidFill>
                </a:rPr>
                <a:t>translation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85AC96-ECCE-0309-50B5-2582805A1DA4}"/>
                </a:ext>
              </a:extLst>
            </p:cNvPr>
            <p:cNvSpPr txBox="1"/>
            <p:nvPr/>
          </p:nvSpPr>
          <p:spPr>
            <a:xfrm>
              <a:off x="1546948" y="3372314"/>
              <a:ext cx="1210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chemeClr val="accent1"/>
                  </a:solidFill>
                </a:rPr>
                <a:t>convolution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AA559-D60D-8CD2-00BA-FC53F7600209}"/>
                </a:ext>
              </a:extLst>
            </p:cNvPr>
            <p:cNvSpPr txBox="1"/>
            <p:nvPr/>
          </p:nvSpPr>
          <p:spPr>
            <a:xfrm>
              <a:off x="2711256" y="2516428"/>
              <a:ext cx="1210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chemeClr val="accent1"/>
                  </a:solidFill>
                </a:rPr>
                <a:t>translation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72FAD9-D8AA-C1EB-AE9E-47175665FCC0}"/>
                  </a:ext>
                </a:extLst>
              </p:cNvPr>
              <p:cNvSpPr txBox="1"/>
              <p:nvPr/>
            </p:nvSpPr>
            <p:spPr>
              <a:xfrm>
                <a:off x="381006" y="1338033"/>
                <a:ext cx="11702499" cy="1538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Under some mild assumptions,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be a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nonlinear spatial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deformation,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be the 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‘perfect’ arbitrary</a:t>
                </a:r>
              </a:p>
              <a:p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scaling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centered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panose="020B0604020202020204"/>
                  </a:rPr>
                  <a:t>. We have, for any L,</a:t>
                </a:r>
              </a:p>
              <a:p>
                <a:endParaRPr lang="en-US" dirty="0">
                  <a:solidFill>
                    <a:prstClr val="black"/>
                  </a:solidFill>
                  <a:latin typeface="Arial" panose="020B0604020202020204"/>
                </a:endParaRPr>
              </a:p>
              <a:p>
                <a:endParaRPr lang="en-US" dirty="0">
                  <a:solidFill>
                    <a:prstClr val="black"/>
                  </a:solidFill>
                  <a:latin typeface="Arial" panose="020B060402020202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72FAD9-D8AA-C1EB-AE9E-47175665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6" y="1338033"/>
                <a:ext cx="11702499" cy="1538242"/>
              </a:xfrm>
              <a:prstGeom prst="rect">
                <a:avLst/>
              </a:prstGeom>
              <a:blipFill>
                <a:blip r:embed="rId7"/>
                <a:stretch>
                  <a:fillRect l="-542" t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6F7E870-D398-C845-7BF5-7D81549A2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8471" y="2182157"/>
            <a:ext cx="7124774" cy="5691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54FA97-3FF3-2D92-865B-AC7758D7C9D2}"/>
              </a:ext>
            </a:extLst>
          </p:cNvPr>
          <p:cNvSpPr txBox="1"/>
          <p:nvPr/>
        </p:nvSpPr>
        <p:spPr>
          <a:xfrm>
            <a:off x="381006" y="501880"/>
            <a:ext cx="11054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432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Stability of equivariant representation to deformation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E973A-1A1A-97C1-BF5C-546F64CC15DC}"/>
              </a:ext>
            </a:extLst>
          </p:cNvPr>
          <p:cNvSpPr txBox="1"/>
          <p:nvPr/>
        </p:nvSpPr>
        <p:spPr>
          <a:xfrm>
            <a:off x="772484" y="5686379"/>
            <a:ext cx="1091954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/>
              </a:rPr>
              <a:t>Improvement: </a:t>
            </a:r>
          </a:p>
          <a:p>
            <a:r>
              <a:rPr lang="en-US" sz="1600" dirty="0">
                <a:solidFill>
                  <a:prstClr val="black"/>
                </a:solidFill>
                <a:latin typeface="Arial" panose="020B0604020202020204"/>
              </a:rPr>
              <a:t>Zhu, W and 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/>
              </a:rPr>
              <a:t>Qiu</a:t>
            </a:r>
            <a:r>
              <a:rPr lang="en-US" sz="1600" dirty="0">
                <a:solidFill>
                  <a:prstClr val="black"/>
                </a:solidFill>
                <a:latin typeface="Arial" panose="020B0604020202020204"/>
              </a:rPr>
              <a:t>, Q and 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/>
              </a:rPr>
              <a:t>Calderbank</a:t>
            </a:r>
            <a:r>
              <a:rPr lang="en-US" sz="1600" dirty="0">
                <a:solidFill>
                  <a:prstClr val="black"/>
                </a:solidFill>
                <a:latin typeface="Arial" panose="020B0604020202020204"/>
              </a:rPr>
              <a:t>, R and 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/>
              </a:rPr>
              <a:t>Sapiro</a:t>
            </a:r>
            <a:r>
              <a:rPr lang="en-US" sz="1600" dirty="0">
                <a:solidFill>
                  <a:prstClr val="black"/>
                </a:solidFill>
                <a:latin typeface="Arial" panose="020B0604020202020204"/>
              </a:rPr>
              <a:t>, G and Cheng, X. Scaling-Translation-Equivariant Networks with Decomposed Convolutional Filters, JMLR 2022. </a:t>
            </a:r>
          </a:p>
          <a:p>
            <a:endParaRPr 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7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39DDAB3-47C3-6BFE-E9AB-22B79897CF7B}"/>
              </a:ext>
            </a:extLst>
          </p:cNvPr>
          <p:cNvSpPr txBox="1"/>
          <p:nvPr/>
        </p:nvSpPr>
        <p:spPr>
          <a:xfrm>
            <a:off x="326950" y="852184"/>
            <a:ext cx="112944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432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Deep Neural Network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B1377B-F3BB-6482-E1E7-4634A653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83" y="1436959"/>
            <a:ext cx="8589768" cy="47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66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25537-C713-17DB-6FC9-E6D385BF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19" y="183777"/>
            <a:ext cx="10945368" cy="6858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0432FF"/>
                </a:solidFill>
              </a:rPr>
              <a:t>6. Experiment on Fashion-MNIST Dataset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EC09A-21BB-7720-67E7-845922E4B6E8}"/>
              </a:ext>
            </a:extLst>
          </p:cNvPr>
          <p:cNvSpPr txBox="1"/>
          <p:nvPr/>
        </p:nvSpPr>
        <p:spPr>
          <a:xfrm>
            <a:off x="293319" y="843888"/>
            <a:ext cx="2857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432FF"/>
                </a:solidFill>
                <a:latin typeface="Arial" panose="020B0604020202020204"/>
              </a:rPr>
              <a:t>6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.1 G-CNNs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v.s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CNNs: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72ED1-8BB9-3CD5-4978-2E1E5F640878}"/>
              </a:ext>
            </a:extLst>
          </p:cNvPr>
          <p:cNvSpPr txBox="1"/>
          <p:nvPr/>
        </p:nvSpPr>
        <p:spPr>
          <a:xfrm>
            <a:off x="377088" y="1338491"/>
            <a:ext cx="1160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Training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Data:</a:t>
            </a:r>
          </a:p>
        </p:txBody>
      </p:sp>
      <p:pic>
        <p:nvPicPr>
          <p:cNvPr id="11" name="Picture 10" descr="A picture containing colorfulness, graphic design, graphics, screenshot&#10;&#10;Description automatically generated">
            <a:extLst>
              <a:ext uri="{FF2B5EF4-FFF2-40B4-BE49-F238E27FC236}">
                <a16:creationId xmlns:a16="http://schemas.microsoft.com/office/drawing/2014/main" id="{AA6C9BD0-1F72-8A53-B8AD-718A9CEDB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86" y="1802316"/>
            <a:ext cx="5990183" cy="798355"/>
          </a:xfrm>
          <a:prstGeom prst="rect">
            <a:avLst/>
          </a:prstGeom>
        </p:spPr>
      </p:pic>
      <p:pic>
        <p:nvPicPr>
          <p:cNvPr id="14" name="Picture 13" descr="A picture containing graphics, graphic design, colorfulness, screenshot&#10;&#10;Description automatically generated">
            <a:extLst>
              <a:ext uri="{FF2B5EF4-FFF2-40B4-BE49-F238E27FC236}">
                <a16:creationId xmlns:a16="http://schemas.microsoft.com/office/drawing/2014/main" id="{0AE4F416-5B0F-CCC0-D3C5-A7D88B5E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98" y="3064155"/>
            <a:ext cx="6024971" cy="789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EBA585-DAED-9080-DBBF-30735C83466D}"/>
              </a:ext>
            </a:extLst>
          </p:cNvPr>
          <p:cNvSpPr txBox="1"/>
          <p:nvPr/>
        </p:nvSpPr>
        <p:spPr>
          <a:xfrm>
            <a:off x="377088" y="2694823"/>
            <a:ext cx="1160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Testing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Data: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AAEE19-35B9-5624-4EB7-48110660584A}"/>
              </a:ext>
            </a:extLst>
          </p:cNvPr>
          <p:cNvSpPr txBox="1"/>
          <p:nvPr/>
        </p:nvSpPr>
        <p:spPr>
          <a:xfrm>
            <a:off x="5269240" y="4002744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G-CNNs: # of parameters: 6755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7ECEB-95F8-A18A-E547-9EC57CF25E20}"/>
              </a:ext>
            </a:extLst>
          </p:cNvPr>
          <p:cNvSpPr txBox="1"/>
          <p:nvPr/>
        </p:nvSpPr>
        <p:spPr>
          <a:xfrm>
            <a:off x="1721851" y="40083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CNNs: # of parameters: 9650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7C732-E8C1-9B69-8787-C2396C719F8E}"/>
              </a:ext>
            </a:extLst>
          </p:cNvPr>
          <p:cNvSpPr txBox="1"/>
          <p:nvPr/>
        </p:nvSpPr>
        <p:spPr>
          <a:xfrm>
            <a:off x="7775342" y="1288605"/>
            <a:ext cx="4416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epochs</a:t>
            </a:r>
            <a:r>
              <a:rPr lang="en-US" dirty="0"/>
              <a:t>: 50</a:t>
            </a:r>
          </a:p>
          <a:p>
            <a:r>
              <a:rPr lang="en-US" b="1" dirty="0"/>
              <a:t>Batch size</a:t>
            </a:r>
            <a:r>
              <a:rPr lang="en-US" dirty="0"/>
              <a:t>: 64</a:t>
            </a:r>
          </a:p>
          <a:p>
            <a:r>
              <a:rPr lang="en-US" b="1" dirty="0"/>
              <a:t>Learning rate</a:t>
            </a:r>
            <a:r>
              <a:rPr lang="en-US" dirty="0"/>
              <a:t>: 0.01</a:t>
            </a:r>
          </a:p>
          <a:p>
            <a:r>
              <a:rPr lang="en-US" b="1" dirty="0"/>
              <a:t>Optimizer</a:t>
            </a:r>
            <a:r>
              <a:rPr lang="en-US" dirty="0"/>
              <a:t>: Adam with decaying rate 1e-4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52927-66CA-9095-8A6A-E31FD602B761}"/>
              </a:ext>
            </a:extLst>
          </p:cNvPr>
          <p:cNvSpPr txBox="1"/>
          <p:nvPr/>
        </p:nvSpPr>
        <p:spPr>
          <a:xfrm>
            <a:off x="5399371" y="4450109"/>
            <a:ext cx="23759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Accuracy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/>
              </a:rPr>
              <a:t>network: 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/>
              </a:rPr>
              <a:t>77.1%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t-shirt:           74.6%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trouser:         94.3%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pullover:       50.9%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dress:           76.2%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coat:             64.0%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sandal:         86.1%</a:t>
            </a:r>
            <a:endParaRPr lang="en-US" sz="1200" dirty="0"/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shirt:             61.2%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sneaker:       93.3%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bag:              77.1%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ankle boot:   93.2%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EF2D3-7738-E950-9798-8A757F6CDBA8}"/>
              </a:ext>
            </a:extLst>
          </p:cNvPr>
          <p:cNvSpPr txBox="1"/>
          <p:nvPr/>
        </p:nvSpPr>
        <p:spPr>
          <a:xfrm>
            <a:off x="2137351" y="4450109"/>
            <a:ext cx="24048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Accuracy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/>
              </a:rPr>
              <a:t>network: 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/>
              </a:rPr>
              <a:t>26.0%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t-shirt:           22.4%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trouser:         35.2%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pullover:       19.8%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dress:           23.6%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coat:             20.0%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sandal:         35.6%</a:t>
            </a:r>
            <a:endParaRPr lang="en-US" sz="1200" dirty="0"/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shirt:             26.8%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sneaker:       16.8%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bag:              35.7%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ankle boot:    26.3%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8694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EC09A-21BB-7720-67E7-845922E4B6E8}"/>
              </a:ext>
            </a:extLst>
          </p:cNvPr>
          <p:cNvSpPr txBox="1"/>
          <p:nvPr/>
        </p:nvSpPr>
        <p:spPr>
          <a:xfrm>
            <a:off x="377088" y="589839"/>
            <a:ext cx="3172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432FF"/>
                </a:solidFill>
                <a:latin typeface="Arial" panose="020B0604020202020204"/>
              </a:rPr>
              <a:t>6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 R-SFCNNs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v.s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CNNs: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72ED1-8BB9-3CD5-4978-2E1E5F640878}"/>
              </a:ext>
            </a:extLst>
          </p:cNvPr>
          <p:cNvSpPr txBox="1"/>
          <p:nvPr/>
        </p:nvSpPr>
        <p:spPr>
          <a:xfrm>
            <a:off x="377088" y="1087034"/>
            <a:ext cx="1160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Training Data: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BA585-DAED-9080-DBBF-30735C83466D}"/>
              </a:ext>
            </a:extLst>
          </p:cNvPr>
          <p:cNvSpPr txBox="1"/>
          <p:nvPr/>
        </p:nvSpPr>
        <p:spPr>
          <a:xfrm>
            <a:off x="377087" y="2198940"/>
            <a:ext cx="1160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Testing Data:</a:t>
            </a:r>
          </a:p>
        </p:txBody>
      </p:sp>
      <p:pic>
        <p:nvPicPr>
          <p:cNvPr id="4" name="Picture 3" descr="A picture containing colorfulness, graphics, graphic design, screenshot&#10;&#10;Description automatically generated">
            <a:extLst>
              <a:ext uri="{FF2B5EF4-FFF2-40B4-BE49-F238E27FC236}">
                <a16:creationId xmlns:a16="http://schemas.microsoft.com/office/drawing/2014/main" id="{71D435FB-F86F-0D53-DEDD-951B8E94C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98" y="1483816"/>
            <a:ext cx="5946593" cy="781967"/>
          </a:xfrm>
          <a:prstGeom prst="rect">
            <a:avLst/>
          </a:prstGeom>
        </p:spPr>
      </p:pic>
      <p:pic>
        <p:nvPicPr>
          <p:cNvPr id="9" name="Picture 8" descr="A picture containing colorfulness, graphics, graphic design, screenshot&#10;&#10;Description automatically generated">
            <a:extLst>
              <a:ext uri="{FF2B5EF4-FFF2-40B4-BE49-F238E27FC236}">
                <a16:creationId xmlns:a16="http://schemas.microsoft.com/office/drawing/2014/main" id="{A48C9458-F9FE-2808-D182-BBEB3C07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98" y="2558173"/>
            <a:ext cx="5946593" cy="781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881212-6841-D6AE-470A-2FC7B3A50432}"/>
              </a:ext>
            </a:extLst>
          </p:cNvPr>
          <p:cNvSpPr txBox="1"/>
          <p:nvPr/>
        </p:nvSpPr>
        <p:spPr>
          <a:xfrm>
            <a:off x="1043626" y="3636214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R-SFCNNs: # of parameters: 10939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CF403-75DB-C0D0-75A1-E0DFD83CDC18}"/>
              </a:ext>
            </a:extLst>
          </p:cNvPr>
          <p:cNvSpPr txBox="1"/>
          <p:nvPr/>
        </p:nvSpPr>
        <p:spPr>
          <a:xfrm>
            <a:off x="5563702" y="3607257"/>
            <a:ext cx="32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CNNs: # of parameters: 11650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37397-7230-A06E-71C6-714034E64E50}"/>
              </a:ext>
            </a:extLst>
          </p:cNvPr>
          <p:cNvSpPr txBox="1"/>
          <p:nvPr/>
        </p:nvSpPr>
        <p:spPr>
          <a:xfrm>
            <a:off x="7579484" y="1087656"/>
            <a:ext cx="4416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epochs</a:t>
            </a:r>
            <a:r>
              <a:rPr lang="en-US" dirty="0"/>
              <a:t>: 50</a:t>
            </a:r>
          </a:p>
          <a:p>
            <a:r>
              <a:rPr lang="en-US" b="1" dirty="0"/>
              <a:t>Batch size</a:t>
            </a:r>
            <a:r>
              <a:rPr lang="en-US" dirty="0"/>
              <a:t>: 64</a:t>
            </a:r>
          </a:p>
          <a:p>
            <a:r>
              <a:rPr lang="en-US" b="1" dirty="0"/>
              <a:t>Learning rate</a:t>
            </a:r>
            <a:r>
              <a:rPr lang="en-US" dirty="0"/>
              <a:t>: 0.01</a:t>
            </a:r>
          </a:p>
          <a:p>
            <a:r>
              <a:rPr lang="en-US" b="1" dirty="0"/>
              <a:t>Optimizer</a:t>
            </a:r>
            <a:r>
              <a:rPr lang="en-US" dirty="0"/>
              <a:t>: Adam with decaying rate 1e-4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B2F78-F6CD-CF81-C06D-44F4332B9E1C}"/>
              </a:ext>
            </a:extLst>
          </p:cNvPr>
          <p:cNvSpPr txBox="1"/>
          <p:nvPr/>
        </p:nvSpPr>
        <p:spPr>
          <a:xfrm>
            <a:off x="2031076" y="4005546"/>
            <a:ext cx="2454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Accuracy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/>
              </a:rPr>
              <a:t>network: 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/>
              </a:rPr>
              <a:t>74.5%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t-shirt:           78.00%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trouser:         94.6%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pullover:       59.8%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dress:           84.7%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coat:             48.8%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sandal:         86.2%</a:t>
            </a:r>
            <a:endParaRPr lang="en-US" sz="1200" dirty="0"/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shirt:             39.6%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sneaker:       92.0%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bag:              76.8%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ankle boot:   87.2%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8B3EB-E15F-FAF4-3AD2-3426FF31815F}"/>
              </a:ext>
            </a:extLst>
          </p:cNvPr>
          <p:cNvSpPr txBox="1"/>
          <p:nvPr/>
        </p:nvSpPr>
        <p:spPr>
          <a:xfrm>
            <a:off x="5731859" y="3959837"/>
            <a:ext cx="2454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Accuracy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/>
              </a:rPr>
              <a:t>network: 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/>
              </a:rPr>
              <a:t>60.6%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t-shirt:           57.0%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trouser:         79.1%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pullover:       67.6%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dress:           65.6%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coat:             52.2%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sandal:         82.8%</a:t>
            </a:r>
            <a:endParaRPr lang="en-US" sz="1200" dirty="0"/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shirt:             4.12%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sneaker:       87.4%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bag:              37.9%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ankle boot:   74.7%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9760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2A160-E645-070C-5C67-220EE3CE03FD}"/>
              </a:ext>
            </a:extLst>
          </p:cNvPr>
          <p:cNvSpPr txBox="1"/>
          <p:nvPr/>
        </p:nvSpPr>
        <p:spPr>
          <a:xfrm>
            <a:off x="401714" y="1407687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432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7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 Future Direction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D9ED8-11F1-08C7-4BF4-AFE502F9F95D}"/>
              </a:ext>
            </a:extLst>
          </p:cNvPr>
          <p:cNvSpPr txBox="1"/>
          <p:nvPr/>
        </p:nvSpPr>
        <p:spPr>
          <a:xfrm>
            <a:off x="1440401" y="2274838"/>
            <a:ext cx="78811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Sample Complexity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Implicit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Equivariant Model in Scientific Computing</a:t>
            </a:r>
          </a:p>
          <a:p>
            <a:r>
              <a:rPr lang="en-US" sz="2400" dirty="0"/>
              <a:t>  </a:t>
            </a:r>
            <a:r>
              <a:rPr lang="en-US" sz="1600" dirty="0"/>
              <a:t>                                                     </a:t>
            </a:r>
            <a:r>
              <a:rPr lang="en-US" sz="1400" dirty="0"/>
              <a:t>e.g. </a:t>
            </a:r>
            <a:r>
              <a:rPr lang="en-US" altLang="zh-CN" sz="1400" dirty="0"/>
              <a:t>fluid mechanics ---turbulence closure model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60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65613CB-9CC1-93B7-0267-EA667A3B852E}"/>
              </a:ext>
            </a:extLst>
          </p:cNvPr>
          <p:cNvSpPr txBox="1"/>
          <p:nvPr/>
        </p:nvSpPr>
        <p:spPr>
          <a:xfrm>
            <a:off x="348215" y="882520"/>
            <a:ext cx="6648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0432FF"/>
                </a:solidFill>
                <a:latin typeface="Arial" panose="020B0604020202020204" pitchFamily="34" charset="0"/>
                <a:ea typeface="等线 Light" panose="02010600030101010101" pitchFamily="2" charset="-122"/>
                <a:cs typeface="Arial" panose="020B0604020202020204" pitchFamily="34" charset="0"/>
              </a:rPr>
              <a:t>Convolutional Neural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等线 Light" panose="02010600030101010101" pitchFamily="2" charset="-122"/>
                <a:cs typeface="Arial" panose="020B0604020202020204" pitchFamily="34" charset="0"/>
              </a:rPr>
              <a:t>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EC43AB-A1E4-9564-5441-7ECBD7A0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14" y="1459202"/>
            <a:ext cx="8252572" cy="45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1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2EBDF6-C729-E09E-40EE-79EDB12E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12" y="1513973"/>
            <a:ext cx="7733811" cy="4226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81F1E5-310B-E15A-3166-C258EC2B62BD}"/>
              </a:ext>
            </a:extLst>
          </p:cNvPr>
          <p:cNvSpPr txBox="1"/>
          <p:nvPr/>
        </p:nvSpPr>
        <p:spPr>
          <a:xfrm>
            <a:off x="586639" y="1117291"/>
            <a:ext cx="1160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e.g. Image Classification</a:t>
            </a:r>
            <a:endParaRPr kumimoji="0" lang="en-US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49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2A31F4-F93B-EFDA-A9E1-11E86AD59A8E}"/>
              </a:ext>
            </a:extLst>
          </p:cNvPr>
          <p:cNvSpPr txBox="1"/>
          <p:nvPr/>
        </p:nvSpPr>
        <p:spPr>
          <a:xfrm>
            <a:off x="251963" y="321548"/>
            <a:ext cx="941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Motivating Example: Classification of Fashion-MNIST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009FB-FA61-91BD-9392-18A7A3E31927}"/>
              </a:ext>
            </a:extLst>
          </p:cNvPr>
          <p:cNvSpPr txBox="1"/>
          <p:nvPr/>
        </p:nvSpPr>
        <p:spPr>
          <a:xfrm>
            <a:off x="865431" y="860359"/>
            <a:ext cx="584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Training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Data:</a:t>
            </a:r>
          </a:p>
        </p:txBody>
      </p:sp>
      <p:pic>
        <p:nvPicPr>
          <p:cNvPr id="7" name="Picture 6" descr="A picture containing colorfulness, graphic design, graphics, screenshot&#10;&#10;Description automatically generated">
            <a:extLst>
              <a:ext uri="{FF2B5EF4-FFF2-40B4-BE49-F238E27FC236}">
                <a16:creationId xmlns:a16="http://schemas.microsoft.com/office/drawing/2014/main" id="{31EAFF6C-1822-1FD9-3E1D-4DB262AB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712" y="2560201"/>
            <a:ext cx="8342576" cy="1111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649421-F645-A511-C375-0DA033337C21}"/>
              </a:ext>
            </a:extLst>
          </p:cNvPr>
          <p:cNvSpPr txBox="1"/>
          <p:nvPr/>
        </p:nvSpPr>
        <p:spPr>
          <a:xfrm>
            <a:off x="865431" y="2263510"/>
            <a:ext cx="716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Testing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Data: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32E05A-3BBA-AED4-40D5-5EF1A71E8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713" y="1141459"/>
            <a:ext cx="8342575" cy="1122051"/>
          </a:xfrm>
          <a:prstGeom prst="rect">
            <a:avLst/>
          </a:prstGeom>
        </p:spPr>
      </p:pic>
      <p:pic>
        <p:nvPicPr>
          <p:cNvPr id="18" name="Picture 17" descr="A picture containing graphics, graphic design, colorfulness, screenshot&#10;&#10;Description automatically generated">
            <a:extLst>
              <a:ext uri="{FF2B5EF4-FFF2-40B4-BE49-F238E27FC236}">
                <a16:creationId xmlns:a16="http://schemas.microsoft.com/office/drawing/2014/main" id="{A306C318-0D49-8335-6EC8-99CFB6EDB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227" y="3610442"/>
            <a:ext cx="8450881" cy="1107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0873FB-AA6B-19AA-3F4B-1CF3A18834BA}"/>
              </a:ext>
            </a:extLst>
          </p:cNvPr>
          <p:cNvSpPr txBox="1"/>
          <p:nvPr/>
        </p:nvSpPr>
        <p:spPr>
          <a:xfrm>
            <a:off x="3160166" y="4718330"/>
            <a:ext cx="23759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Accuracy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/>
              </a:rPr>
              <a:t>network: 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/>
              </a:rPr>
              <a:t>77.9%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t-shirt:           64.5%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trouser:         97.2%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pullover:       72.1%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dress:           78.5%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coat:             61.7%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sandal:         87.4%</a:t>
            </a:r>
            <a:endParaRPr lang="en-US" sz="1200" dirty="0"/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shirt:             50.5%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sneaker:       89.5%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bag:              90.5%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ankle boot:   92.6%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C80528-6F1F-3CB3-C4F9-D718A66FF2D3}"/>
              </a:ext>
            </a:extLst>
          </p:cNvPr>
          <p:cNvSpPr txBox="1"/>
          <p:nvPr/>
        </p:nvSpPr>
        <p:spPr>
          <a:xfrm>
            <a:off x="6989706" y="4718330"/>
            <a:ext cx="23759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Accuracy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/>
              </a:rPr>
              <a:t>network: 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/>
              </a:rPr>
              <a:t>26.0%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t-shirt:           22.4%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trouser:         35.2%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pullover:       19.8%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dress:           23.6%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coat:             20.0%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sandal:         35.6%</a:t>
            </a:r>
            <a:endParaRPr lang="en-US" sz="1200" dirty="0"/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shirt:             26.8%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sneaker:       16.8%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bag:              35.8%</a:t>
            </a:r>
          </a:p>
          <a:p>
            <a:r>
              <a:rPr lang="en-US" sz="1200" dirty="0">
                <a:solidFill>
                  <a:prstClr val="black"/>
                </a:solidFill>
                <a:latin typeface="Arial" panose="020B0604020202020204"/>
              </a:rPr>
              <a:t>Accuracy of ankle boot:   26.3%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6C5B1-5032-BE9C-12AD-D815C22C09EB}"/>
              </a:ext>
            </a:extLst>
          </p:cNvPr>
          <p:cNvSpPr txBox="1"/>
          <p:nvPr/>
        </p:nvSpPr>
        <p:spPr>
          <a:xfrm>
            <a:off x="2106946" y="5355588"/>
            <a:ext cx="1010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Original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52BEC-522A-CD47-5679-7AC0C596A8E5}"/>
              </a:ext>
            </a:extLst>
          </p:cNvPr>
          <p:cNvSpPr txBox="1"/>
          <p:nvPr/>
        </p:nvSpPr>
        <p:spPr>
          <a:xfrm>
            <a:off x="5893955" y="5019009"/>
            <a:ext cx="10957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prstClr val="black"/>
                </a:solidFill>
                <a:latin typeface="Arial" panose="020B0604020202020204"/>
              </a:rPr>
              <a:t>Rotated within</a:t>
            </a:r>
          </a:p>
          <a:p>
            <a:r>
              <a:rPr lang="en-US" sz="1600" dirty="0"/>
              <a:t>{0, 90, 180, 270}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6002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BCFB784-36DA-2287-96A0-BCA3F7F1CC36}"/>
              </a:ext>
            </a:extLst>
          </p:cNvPr>
          <p:cNvGrpSpPr/>
          <p:nvPr/>
        </p:nvGrpSpPr>
        <p:grpSpPr>
          <a:xfrm>
            <a:off x="1733960" y="1394283"/>
            <a:ext cx="8277511" cy="1503008"/>
            <a:chOff x="1957244" y="3538577"/>
            <a:chExt cx="8277511" cy="1503008"/>
          </a:xfrm>
        </p:grpSpPr>
        <p:pic>
          <p:nvPicPr>
            <p:cNvPr id="11" name="Picture 10" descr="A picture containing colorfulness, graphics, graphic design, screenshot&#10;&#10;Description automatically generated">
              <a:extLst>
                <a:ext uri="{FF2B5EF4-FFF2-40B4-BE49-F238E27FC236}">
                  <a16:creationId xmlns:a16="http://schemas.microsoft.com/office/drawing/2014/main" id="{5FE10C30-3D73-5CD7-07D2-FE8406E55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4356" y="3963246"/>
              <a:ext cx="8200399" cy="107833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EFB16A-EEE3-4F97-3EAE-DDBC30E09E21}"/>
                </a:ext>
              </a:extLst>
            </p:cNvPr>
            <p:cNvSpPr txBox="1"/>
            <p:nvPr/>
          </p:nvSpPr>
          <p:spPr>
            <a:xfrm>
              <a:off x="1957244" y="3538577"/>
              <a:ext cx="3054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Random Rotate within [0, 360]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282DF4-F838-11A1-4236-0D4E0AD1E581}"/>
              </a:ext>
            </a:extLst>
          </p:cNvPr>
          <p:cNvGrpSpPr/>
          <p:nvPr/>
        </p:nvGrpSpPr>
        <p:grpSpPr>
          <a:xfrm>
            <a:off x="1785992" y="3429000"/>
            <a:ext cx="8225479" cy="1480432"/>
            <a:chOff x="2004286" y="5094385"/>
            <a:chExt cx="8225479" cy="1480432"/>
          </a:xfrm>
        </p:grpSpPr>
        <p:pic>
          <p:nvPicPr>
            <p:cNvPr id="14" name="Picture 13" descr="A picture containing screenshot, graphics, colorfulness, graphic design&#10;&#10;Description automatically generated">
              <a:extLst>
                <a:ext uri="{FF2B5EF4-FFF2-40B4-BE49-F238E27FC236}">
                  <a16:creationId xmlns:a16="http://schemas.microsoft.com/office/drawing/2014/main" id="{1ECA2379-A658-D5B5-A184-2DD0FA8B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4356" y="5463717"/>
              <a:ext cx="8195409" cy="11111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6789C7-1832-7167-78F8-3D7FCC6D8FAD}"/>
                </a:ext>
              </a:extLst>
            </p:cNvPr>
            <p:cNvSpPr txBox="1"/>
            <p:nvPr/>
          </p:nvSpPr>
          <p:spPr>
            <a:xfrm>
              <a:off x="2004286" y="5094385"/>
              <a:ext cx="167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Random Scaled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4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EFA7-7D6D-5F8C-CA53-3B4A2102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16" y="647628"/>
            <a:ext cx="10945368" cy="6858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0432FF"/>
                </a:solidFill>
              </a:rPr>
              <a:t>1.</a:t>
            </a:r>
            <a:r>
              <a:rPr lang="zh-CN" altLang="en-US" sz="3200" dirty="0">
                <a:solidFill>
                  <a:srgbClr val="0432FF"/>
                </a:solidFill>
              </a:rPr>
              <a:t> </a:t>
            </a:r>
            <a:r>
              <a:rPr lang="en-US" sz="3200" dirty="0">
                <a:solidFill>
                  <a:srgbClr val="0432FF"/>
                </a:solidFill>
              </a:rPr>
              <a:t>Group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D451C3AF-C182-BB47-A3C0-0AB666CF8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21ED0B-367F-93C5-BE08-067080DB8365}"/>
                  </a:ext>
                </a:extLst>
              </p:cNvPr>
              <p:cNvSpPr txBox="1"/>
              <p:nvPr/>
            </p:nvSpPr>
            <p:spPr>
              <a:xfrm>
                <a:off x="738061" y="2108083"/>
                <a:ext cx="10715878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Definition of group: A group (G, •) is a </a:t>
                </a:r>
                <a:r>
                  <a:rPr lang="en-US" dirty="0">
                    <a:solidFill>
                      <a:srgbClr val="FF0000"/>
                    </a:solidFill>
                  </a:rPr>
                  <a:t>set of element G </a:t>
                </a:r>
                <a:r>
                  <a:rPr lang="en-US" dirty="0"/>
                  <a:t>equipped with a </a:t>
                </a:r>
                <a:r>
                  <a:rPr lang="en-US" dirty="0">
                    <a:solidFill>
                      <a:srgbClr val="FF0000"/>
                    </a:solidFill>
                  </a:rPr>
                  <a:t>group product • </a:t>
                </a:r>
                <a:r>
                  <a:rPr lang="en-US" dirty="0"/>
                  <a:t>, a binary operator, that satisfies the following group axioms:</a:t>
                </a:r>
              </a:p>
              <a:p>
                <a:endParaRPr lang="en-US" dirty="0"/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Identity</a:t>
                </a:r>
                <a:r>
                  <a:rPr lang="en-US" dirty="0"/>
                  <a:t>: there exists an identity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⋅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Associativity</a:t>
                </a:r>
                <a:r>
                  <a:rPr lang="en-US" dirty="0"/>
                  <a:t>: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the product is associative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⋅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⋅(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Closure</a:t>
                </a:r>
                <a:r>
                  <a:rPr lang="en-US" dirty="0"/>
                  <a:t>: for all a, b in G, the product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in G 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Inverse</a:t>
                </a:r>
                <a:r>
                  <a:rPr lang="en-US" dirty="0"/>
                  <a:t>: for each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/>
                  <a:t>, there exists an inverse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21ED0B-367F-93C5-BE08-067080DB8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61" y="2108083"/>
                <a:ext cx="10715878" cy="3693319"/>
              </a:xfrm>
              <a:prstGeom prst="rect">
                <a:avLst/>
              </a:prstGeom>
              <a:blipFill>
                <a:blip r:embed="rId2"/>
                <a:stretch>
                  <a:fillRect l="-474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CDEF014-7860-126C-5FE0-4EFF8B5BB9DF}"/>
              </a:ext>
            </a:extLst>
          </p:cNvPr>
          <p:cNvSpPr txBox="1"/>
          <p:nvPr/>
        </p:nvSpPr>
        <p:spPr>
          <a:xfrm>
            <a:off x="738061" y="1491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432FF"/>
                </a:solidFill>
                <a:latin typeface="+mj-lt"/>
              </a:rPr>
              <a:t>1.1. Group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855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-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2" id="{7F9BFA31-4AFB-934A-9DFB-E5C66EF8DE37}" vid="{FF85885E-C941-2A41-A9C5-36199E8F87CF}"/>
    </a:ext>
  </a:extLst>
</a:theme>
</file>

<file path=ppt/theme/theme3.xml><?xml version="1.0" encoding="utf-8"?>
<a:theme xmlns:a="http://schemas.openxmlformats.org/drawingml/2006/main" name="Content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2" id="{7F9BFA31-4AFB-934A-9DFB-E5C66EF8DE37}" vid="{81CD4AB8-5302-2E42-83C6-16EEA86B3C4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10207</TotalTime>
  <Words>3543</Words>
  <Application>Microsoft Macintosh PowerPoint</Application>
  <PresentationFormat>Widescreen</PresentationFormat>
  <Paragraphs>449</Paragraphs>
  <Slides>42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Roboto</vt:lpstr>
      <vt:lpstr>Office Theme</vt:lpstr>
      <vt:lpstr>Title Slide-3</vt:lpstr>
      <vt:lpstr>Content Master</vt:lpstr>
      <vt:lpstr>Group Equivariant Convolutional Networks Theory and Application</vt:lpstr>
      <vt:lpstr>Outline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Group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Group Equivariant Convolution Neural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Rotation-equivariant Steerable Filter CNNs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CNNs are NOT Scale-Equivariant</vt:lpstr>
      <vt:lpstr>4. Scale-Equivariant Steerable Filter CNNs </vt:lpstr>
      <vt:lpstr>4.2 Proof of Equivariant to Translation:</vt:lpstr>
      <vt:lpstr>PowerPoint Presentation</vt:lpstr>
      <vt:lpstr>PowerPoint Presentation</vt:lpstr>
      <vt:lpstr>  </vt:lpstr>
      <vt:lpstr>  </vt:lpstr>
      <vt:lpstr>6. Experiment on Fashion-MNIST Dataset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Jiang, Yun </dc:creator>
  <cp:keywords/>
  <dc:description/>
  <cp:lastModifiedBy>Shaoxuan Chen</cp:lastModifiedBy>
  <cp:revision>163</cp:revision>
  <dcterms:created xsi:type="dcterms:W3CDTF">2021-11-28T07:15:52Z</dcterms:created>
  <dcterms:modified xsi:type="dcterms:W3CDTF">2023-08-07T04:10:35Z</dcterms:modified>
  <cp:category/>
</cp:coreProperties>
</file>